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F8D2-202D-49BF-8BC1-F2B991296D35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87C4-8BD6-4B3B-86BD-0E442BAF61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C0099"/>
                </a:solidFill>
              </a:rPr>
              <a:t>Химический элемент. </a:t>
            </a:r>
            <a:r>
              <a:rPr lang="ru-RU" b="1" i="1" dirty="0" smtClean="0">
                <a:solidFill>
                  <a:srgbClr val="CC0099"/>
                </a:solidFill>
              </a:rPr>
              <a:t/>
            </a:r>
            <a:br>
              <a:rPr lang="ru-RU" b="1" i="1" dirty="0" smtClean="0">
                <a:solidFill>
                  <a:srgbClr val="CC0099"/>
                </a:solidFill>
              </a:rPr>
            </a:br>
            <a:r>
              <a:rPr lang="ru-RU" b="1" i="1" dirty="0" smtClean="0">
                <a:solidFill>
                  <a:srgbClr val="CC0099"/>
                </a:solidFill>
              </a:rPr>
              <a:t>Символы </a:t>
            </a:r>
            <a:r>
              <a:rPr lang="ru-RU" b="1" i="1" dirty="0">
                <a:solidFill>
                  <a:srgbClr val="CC0099"/>
                </a:solidFill>
              </a:rPr>
              <a:t>химических элементов.</a:t>
            </a:r>
          </a:p>
        </p:txBody>
      </p:sp>
      <p:pic>
        <p:nvPicPr>
          <p:cNvPr id="11266" name="Picture 2" descr="https://xn----8sbiecm6bhdx8i.xn--p1ai/sites/default/files/images/okruzhayushhij_mir/chimicheskie_elementi_v_prir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7759" y="1357299"/>
            <a:ext cx="5528482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Происхождение названий химических элементов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Внешние свойства и вид элемента</a:t>
            </a:r>
          </a:p>
          <a:p>
            <a:r>
              <a:rPr lang="ru-RU" dirty="0" smtClean="0"/>
              <a:t>Водород –</a:t>
            </a:r>
            <a:r>
              <a:rPr lang="en-US" dirty="0" smtClean="0"/>
              <a:t> H -</a:t>
            </a:r>
            <a:r>
              <a:rPr lang="ru-RU" dirty="0" smtClean="0"/>
              <a:t> «рождающий воду»</a:t>
            </a:r>
          </a:p>
          <a:p>
            <a:r>
              <a:rPr lang="ru-RU" dirty="0" smtClean="0"/>
              <a:t>Кислород – </a:t>
            </a:r>
            <a:r>
              <a:rPr lang="en-US" dirty="0" smtClean="0"/>
              <a:t>O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«рождающий кислоты»</a:t>
            </a:r>
          </a:p>
          <a:p>
            <a:r>
              <a:rPr lang="ru-RU" dirty="0" smtClean="0"/>
              <a:t>Фтор – </a:t>
            </a:r>
            <a:r>
              <a:rPr lang="en-US" dirty="0" smtClean="0"/>
              <a:t>F - </a:t>
            </a:r>
            <a:r>
              <a:rPr lang="ru-RU" dirty="0" smtClean="0"/>
              <a:t>«разрушающий»</a:t>
            </a:r>
          </a:p>
          <a:p>
            <a:r>
              <a:rPr lang="ru-RU" dirty="0" smtClean="0"/>
              <a:t>Сера -  - от индийского </a:t>
            </a:r>
          </a:p>
          <a:p>
            <a:pPr>
              <a:buNone/>
            </a:pPr>
            <a:r>
              <a:rPr lang="ru-RU" dirty="0" smtClean="0"/>
              <a:t>	«сира» - светло-желтый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Хлор - от греческого «</a:t>
            </a:r>
            <a:r>
              <a:rPr lang="ru-RU" dirty="0" err="1" smtClean="0"/>
              <a:t>хлорос</a:t>
            </a:r>
            <a:r>
              <a:rPr lang="ru-RU" dirty="0" smtClean="0"/>
              <a:t>» - зеленый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Йод - от греческого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 err="1" smtClean="0"/>
              <a:t>иодес</a:t>
            </a:r>
            <a:r>
              <a:rPr lang="ru-RU" dirty="0" smtClean="0"/>
              <a:t>» - фиолетовый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6641"/>
          <a:stretch>
            <a:fillRect/>
          </a:stretch>
        </p:blipFill>
        <p:spPr bwMode="auto">
          <a:xfrm>
            <a:off x="4786314" y="3000372"/>
            <a:ext cx="1643074" cy="14305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0579" y="3786190"/>
            <a:ext cx="1483421" cy="138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4"/>
          <a:srcRect l="6311"/>
          <a:stretch>
            <a:fillRect/>
          </a:stretch>
        </p:blipFill>
        <p:spPr bwMode="auto">
          <a:xfrm>
            <a:off x="5143504" y="5357826"/>
            <a:ext cx="191820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Происхождение названий химических элементов</a:t>
            </a:r>
            <a:br>
              <a:rPr lang="ru-RU" sz="3200" b="1" i="1" dirty="0" smtClean="0">
                <a:solidFill>
                  <a:srgbClr val="CC0099"/>
                </a:solidFill>
              </a:rPr>
            </a:br>
            <a:r>
              <a:rPr lang="ru-RU" sz="3200" b="1" dirty="0" smtClean="0"/>
              <a:t>Мифы древних греков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43438" cy="542926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400" dirty="0">
                <a:solidFill>
                  <a:schemeClr val="tx2"/>
                </a:solidFill>
              </a:rPr>
              <a:t>Титан – Т</a:t>
            </a:r>
            <a:r>
              <a:rPr lang="en-US" sz="4400" dirty="0" err="1">
                <a:solidFill>
                  <a:schemeClr val="tx2"/>
                </a:solidFill>
              </a:rPr>
              <a:t>i</a:t>
            </a:r>
            <a:endParaRPr lang="ru-RU" sz="4400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ru-RU" dirty="0"/>
              <a:t>Металл получил своё название в честь титанов, персонажей древнегреческой мифологии, детей Земли - Геи</a:t>
            </a:r>
          </a:p>
          <a:p>
            <a:endParaRPr lang="ru-RU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42165"/>
            <a:ext cx="4000496" cy="55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Прометий – </a:t>
            </a:r>
            <a:r>
              <a:rPr lang="en-US" dirty="0" smtClean="0"/>
              <a:t>Pm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" y="928670"/>
            <a:ext cx="4500562" cy="592933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ru-RU" dirty="0"/>
              <a:t>От имени мифического героя Прометея, защитника людей и их создателя, похитившего у Зевса огонь и передавшего его людям</a:t>
            </a:r>
            <a:r>
              <a:rPr lang="ru-RU" dirty="0" smtClean="0"/>
              <a:t>. За что был наказан: огромный орел каждый день выклёвывал ему печень.</a:t>
            </a: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44838"/>
            <a:ext cx="4200496" cy="520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43051"/>
            <a:ext cx="914400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     Селен (</a:t>
            </a:r>
            <a:r>
              <a:rPr lang="en-US" sz="4000" dirty="0" smtClean="0">
                <a:solidFill>
                  <a:srgbClr val="FF0000"/>
                </a:solidFill>
              </a:rPr>
              <a:t>Se)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– в честь </a:t>
            </a:r>
            <a:r>
              <a:rPr lang="ru-RU" sz="4000" dirty="0" smtClean="0"/>
              <a:t>Луны</a:t>
            </a:r>
            <a:endParaRPr lang="ru-RU" sz="4000" dirty="0" smtClean="0"/>
          </a:p>
        </p:txBody>
      </p:sp>
      <p:pic>
        <p:nvPicPr>
          <p:cNvPr id="24579" name="Picture 8" descr="Лу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360818"/>
            <a:ext cx="5687061" cy="4497182"/>
          </a:xfrm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1"/>
            <a:ext cx="91440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/>
              <a:t>Элементы, названные в честь небесных тел или планет </a:t>
            </a:r>
          </a:p>
          <a:p>
            <a:pPr algn="ctr"/>
            <a:r>
              <a:rPr lang="ru-RU" sz="3600" b="1" dirty="0"/>
              <a:t>Солнечной 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14356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Теллур (</a:t>
            </a:r>
            <a:r>
              <a:rPr lang="en-US" sz="4000" dirty="0" smtClean="0">
                <a:solidFill>
                  <a:srgbClr val="FF3300"/>
                </a:solidFill>
              </a:rPr>
              <a:t>Te</a:t>
            </a:r>
            <a:r>
              <a:rPr lang="ru-RU" sz="4000" dirty="0" smtClean="0">
                <a:solidFill>
                  <a:schemeClr val="tx1"/>
                </a:solidFill>
              </a:rPr>
              <a:t>)</a:t>
            </a:r>
            <a:r>
              <a:rPr lang="ru-RU" sz="4000" dirty="0" smtClean="0"/>
              <a:t>– в честь Земли</a:t>
            </a:r>
          </a:p>
        </p:txBody>
      </p:sp>
      <p:pic>
        <p:nvPicPr>
          <p:cNvPr id="25603" name="Picture 5" descr="Земл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1" y="675737"/>
            <a:ext cx="7858179" cy="62413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78581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Германий (</a:t>
            </a:r>
            <a:r>
              <a:rPr lang="en-US" sz="4000" dirty="0" err="1" smtClean="0">
                <a:solidFill>
                  <a:srgbClr val="FF3300"/>
                </a:solidFill>
              </a:rPr>
              <a:t>Ge</a:t>
            </a:r>
            <a:r>
              <a:rPr lang="en-US" sz="4000" dirty="0" smtClean="0"/>
              <a:t>)</a:t>
            </a:r>
            <a:r>
              <a:rPr lang="ru-RU" sz="4000" dirty="0" smtClean="0"/>
              <a:t>– в честь Германии</a:t>
            </a:r>
          </a:p>
        </p:txBody>
      </p:sp>
      <p:pic>
        <p:nvPicPr>
          <p:cNvPr id="28675" name="Picture 6" descr="Бранденбургские воро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82343" y="1857364"/>
            <a:ext cx="5661657" cy="3721111"/>
          </a:xfrm>
        </p:spPr>
      </p:pic>
      <p:pic>
        <p:nvPicPr>
          <p:cNvPr id="28676" name="Picture 8" descr="Флаг Герман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57364"/>
            <a:ext cx="3343305" cy="3719372"/>
          </a:xfrm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4932363" y="567055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Бранденбургские ворота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1"/>
            <a:ext cx="9144000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/>
              <a:t>Элементы, названные в честь государств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Рутений (</a:t>
            </a:r>
            <a:r>
              <a:rPr lang="en-US" sz="4000" dirty="0" err="1" smtClean="0">
                <a:solidFill>
                  <a:srgbClr val="FF3300"/>
                </a:solidFill>
              </a:rPr>
              <a:t>Ru</a:t>
            </a:r>
            <a:r>
              <a:rPr lang="ru-RU" sz="4000" dirty="0" smtClean="0"/>
              <a:t>) – </a:t>
            </a:r>
            <a:r>
              <a:rPr lang="ru-RU" sz="4000" dirty="0" smtClean="0"/>
              <a:t>в честь России</a:t>
            </a:r>
          </a:p>
        </p:txBody>
      </p:sp>
      <p:pic>
        <p:nvPicPr>
          <p:cNvPr id="31747" name="Picture 4" descr="Флаг Росс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14422"/>
            <a:ext cx="3271390" cy="3643338"/>
          </a:xfrm>
        </p:spPr>
      </p:pic>
      <p:pic>
        <p:nvPicPr>
          <p:cNvPr id="31748" name="Picture 2" descr="http://oboi.kards.qip.ru/images/wallpaper/1d/9d/40221_prev_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5226059" cy="388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5072066" y="5143512"/>
            <a:ext cx="371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Храм Василия Блаженного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Дубний</a:t>
            </a:r>
            <a:r>
              <a:rPr lang="ru-RU" sz="4000" dirty="0" smtClean="0"/>
              <a:t> (</a:t>
            </a:r>
            <a:r>
              <a:rPr lang="en-US" sz="4000" dirty="0" smtClean="0">
                <a:solidFill>
                  <a:srgbClr val="FF3300"/>
                </a:solidFill>
              </a:rPr>
              <a:t>Db</a:t>
            </a:r>
            <a:r>
              <a:rPr lang="en-US" sz="4000" dirty="0" smtClean="0"/>
              <a:t>)</a:t>
            </a:r>
            <a:r>
              <a:rPr lang="ru-RU" sz="4000" dirty="0" smtClean="0"/>
              <a:t>– в честь города Дубна в России</a:t>
            </a:r>
          </a:p>
        </p:txBody>
      </p:sp>
      <p:pic>
        <p:nvPicPr>
          <p:cNvPr id="36867" name="Picture 7" descr="Дубн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072115"/>
            <a:ext cx="8099425" cy="578588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Эйнштейний (</a:t>
            </a:r>
            <a:r>
              <a:rPr lang="en-US" sz="4000" dirty="0" smtClean="0">
                <a:solidFill>
                  <a:srgbClr val="FF3300"/>
                </a:solidFill>
              </a:rPr>
              <a:t>Es</a:t>
            </a:r>
            <a:r>
              <a:rPr lang="en-US" sz="4000" dirty="0" smtClean="0"/>
              <a:t>)</a:t>
            </a:r>
            <a:r>
              <a:rPr lang="ru-RU" sz="4000" dirty="0" smtClean="0"/>
              <a:t>– в честь Альберта Эйнштейна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12 неизвестных фактов об Альберте Эйнштейне | New-Science.ru"/>
          <p:cNvPicPr>
            <a:picLocks noChangeAspect="1" noChangeArrowheads="1"/>
          </p:cNvPicPr>
          <p:nvPr/>
        </p:nvPicPr>
        <p:blipFill>
          <a:blip r:embed="rId2"/>
          <a:srcRect l="25625" r="16874" b="876"/>
          <a:stretch>
            <a:fillRect/>
          </a:stretch>
        </p:blipFill>
        <p:spPr bwMode="auto">
          <a:xfrm>
            <a:off x="1607323" y="1508712"/>
            <a:ext cx="5929354" cy="5349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/>
              <a:t>Менделевий (</a:t>
            </a:r>
            <a:r>
              <a:rPr lang="en-US" sz="4000" dirty="0" err="1" smtClean="0">
                <a:solidFill>
                  <a:srgbClr val="FF3300"/>
                </a:solidFill>
              </a:rPr>
              <a:t>Md</a:t>
            </a:r>
            <a:r>
              <a:rPr lang="en-US" sz="4000" dirty="0" smtClean="0"/>
              <a:t>)</a:t>
            </a:r>
            <a:r>
              <a:rPr lang="ru-RU" sz="4000" dirty="0" smtClean="0"/>
              <a:t>  – </a:t>
            </a:r>
            <a:r>
              <a:rPr lang="ru-RU" sz="4000" dirty="0" smtClean="0"/>
              <a:t>в </a:t>
            </a:r>
            <a:r>
              <a:rPr lang="ru-RU" sz="4000" dirty="0" smtClean="0"/>
              <a:t>честь Д.И. Менделеева</a:t>
            </a:r>
          </a:p>
        </p:txBody>
      </p:sp>
      <p:pic>
        <p:nvPicPr>
          <p:cNvPr id="32772" name="Picture 4" descr="Менделеев Дмитрий Иванович 2 февраля 1834 - 20 января 1907: биография  кратко, годы жизни, деятельность — История России"/>
          <p:cNvPicPr>
            <a:picLocks noChangeAspect="1" noChangeArrowheads="1"/>
          </p:cNvPicPr>
          <p:nvPr/>
        </p:nvPicPr>
        <p:blipFill>
          <a:blip r:embed="rId2"/>
          <a:srcRect r="999" b="5259"/>
          <a:stretch>
            <a:fillRect/>
          </a:stretch>
        </p:blipFill>
        <p:spPr bwMode="auto">
          <a:xfrm>
            <a:off x="2428860" y="1203738"/>
            <a:ext cx="4143404" cy="5654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Химический элемент </a:t>
            </a:r>
            <a:r>
              <a:rPr lang="ru-RU" sz="3600" dirty="0" smtClean="0"/>
              <a:t>- </a:t>
            </a:r>
            <a:r>
              <a:rPr lang="ru-RU" sz="3600" dirty="0" smtClean="0"/>
              <a:t>совокупность атомов с одинаковым зарядом атомных ядер.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30003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Каждый </a:t>
            </a:r>
            <a:r>
              <a:rPr lang="ru-RU" dirty="0"/>
              <a:t>химический элемент имеет своё латинское название и химический символ, состоящий из одной или пары латинских букв, </a:t>
            </a:r>
            <a:r>
              <a:rPr lang="ru-RU" dirty="0" smtClean="0"/>
              <a:t>и приводятся </a:t>
            </a:r>
            <a:r>
              <a:rPr lang="ru-RU" dirty="0"/>
              <a:t>в </a:t>
            </a:r>
            <a:r>
              <a:rPr lang="ru-RU" dirty="0" smtClean="0"/>
              <a:t>таблице</a:t>
            </a:r>
            <a:r>
              <a:rPr lang="ru-RU" dirty="0"/>
              <a:t> </a:t>
            </a:r>
            <a:r>
              <a:rPr lang="ru-RU" dirty="0" smtClean="0"/>
              <a:t>Периодической </a:t>
            </a:r>
            <a:r>
              <a:rPr lang="ru-RU" dirty="0"/>
              <a:t>системы элементов </a:t>
            </a:r>
            <a:r>
              <a:rPr lang="ru-RU" dirty="0" smtClean="0"/>
              <a:t>Менделеева.</a:t>
            </a:r>
            <a:endParaRPr lang="ru-RU" dirty="0"/>
          </a:p>
        </p:txBody>
      </p:sp>
      <p:pic>
        <p:nvPicPr>
          <p:cNvPr id="14338" name="Picture 2" descr="Презентация по химии на тему &quot;Химические элементы&quot;"/>
          <p:cNvPicPr>
            <a:picLocks noChangeAspect="1" noChangeArrowheads="1"/>
          </p:cNvPicPr>
          <p:nvPr/>
        </p:nvPicPr>
        <p:blipFill>
          <a:blip r:embed="rId2"/>
          <a:srcRect l="2896" t="3866" r="4439" b="11082"/>
          <a:stretch>
            <a:fillRect/>
          </a:stretch>
        </p:blipFill>
        <p:spPr bwMode="auto">
          <a:xfrm>
            <a:off x="2821769" y="1285860"/>
            <a:ext cx="3500462" cy="240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Чтение знаков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3794" name="Picture 2" descr="C:\Users\1\Pictures\х27.png"/>
          <p:cNvPicPr>
            <a:picLocks noChangeAspect="1" noChangeArrowheads="1"/>
          </p:cNvPicPr>
          <p:nvPr/>
        </p:nvPicPr>
        <p:blipFill>
          <a:blip r:embed="rId2"/>
          <a:srcRect l="1170" t="14135" r="-1119" b="-633"/>
          <a:stretch>
            <a:fillRect/>
          </a:stretch>
        </p:blipFill>
        <p:spPr bwMode="auto">
          <a:xfrm>
            <a:off x="0" y="1000108"/>
            <a:ext cx="9358346" cy="5857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Чтение знаков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4818" name="Picture 2" descr="C:\Users\1\Pictures\х26.png"/>
          <p:cNvPicPr>
            <a:picLocks noChangeAspect="1" noChangeArrowheads="1"/>
          </p:cNvPicPr>
          <p:nvPr/>
        </p:nvPicPr>
        <p:blipFill>
          <a:blip r:embed="rId2"/>
          <a:srcRect t="24825" r="820"/>
          <a:stretch>
            <a:fillRect/>
          </a:stretch>
        </p:blipFill>
        <p:spPr bwMode="auto">
          <a:xfrm>
            <a:off x="-38100" y="1357298"/>
            <a:ext cx="9220200" cy="511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Чтение знаков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5842" name="Picture 2" descr="C:\Users\1\Pictures\х25.png"/>
          <p:cNvPicPr>
            <a:picLocks noChangeAspect="1" noChangeArrowheads="1"/>
          </p:cNvPicPr>
          <p:nvPr/>
        </p:nvPicPr>
        <p:blipFill>
          <a:blip r:embed="rId2"/>
          <a:srcRect t="25908" r="311"/>
          <a:stretch>
            <a:fillRect/>
          </a:stretch>
        </p:blipFill>
        <p:spPr bwMode="auto">
          <a:xfrm>
            <a:off x="-14287" y="1285860"/>
            <a:ext cx="9172575" cy="5053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Распространение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7890" name="Picture 2" descr="C:\Users\1\Pictures\х22.png"/>
          <p:cNvPicPr>
            <a:picLocks noChangeAspect="1" noChangeArrowheads="1"/>
          </p:cNvPicPr>
          <p:nvPr/>
        </p:nvPicPr>
        <p:blipFill>
          <a:blip r:embed="rId2"/>
          <a:srcRect t="10166" r="415"/>
          <a:stretch>
            <a:fillRect/>
          </a:stretch>
        </p:blipFill>
        <p:spPr bwMode="auto">
          <a:xfrm>
            <a:off x="0" y="1176342"/>
            <a:ext cx="9144000" cy="56816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Распространение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6866" name="Picture 2" descr="C:\Users\1\Pictures\х21.png"/>
          <p:cNvPicPr>
            <a:picLocks noChangeAspect="1" noChangeArrowheads="1"/>
          </p:cNvPicPr>
          <p:nvPr/>
        </p:nvPicPr>
        <p:blipFill>
          <a:blip r:embed="rId2"/>
          <a:srcRect t="6986"/>
          <a:stretch>
            <a:fillRect/>
          </a:stretch>
        </p:blipFill>
        <p:spPr bwMode="auto">
          <a:xfrm>
            <a:off x="-52388" y="1214422"/>
            <a:ext cx="9248776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Распространение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38914" name="Picture 2" descr="C:\Users\1\Pictures\х23.png"/>
          <p:cNvPicPr>
            <a:picLocks noChangeAspect="1" noChangeArrowheads="1"/>
          </p:cNvPicPr>
          <p:nvPr/>
        </p:nvPicPr>
        <p:blipFill>
          <a:blip r:embed="rId2"/>
          <a:srcRect t="10812" r="970" b="4281"/>
          <a:stretch>
            <a:fillRect/>
          </a:stretch>
        </p:blipFill>
        <p:spPr bwMode="auto">
          <a:xfrm>
            <a:off x="-45244" y="857232"/>
            <a:ext cx="9234488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Распространение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2" name="Picture 2" descr="C:\Users\1\Pictures\х24.png"/>
          <p:cNvPicPr>
            <a:picLocks noChangeAspect="1" noChangeArrowheads="1"/>
          </p:cNvPicPr>
          <p:nvPr/>
        </p:nvPicPr>
        <p:blipFill>
          <a:blip r:embed="rId2"/>
          <a:srcRect t="9842" r="207"/>
          <a:stretch>
            <a:fillRect/>
          </a:stretch>
        </p:blipFill>
        <p:spPr bwMode="auto">
          <a:xfrm>
            <a:off x="-9525" y="1142984"/>
            <a:ext cx="9163050" cy="5453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CC0099"/>
                </a:solidFill>
              </a:rPr>
              <a:t>Распространение химических элементов</a:t>
            </a:r>
            <a:endParaRPr lang="ru-RU" sz="4000" b="1" i="1" dirty="0" smtClean="0">
              <a:solidFill>
                <a:srgbClr val="CC0099"/>
              </a:solidFill>
            </a:endParaRPr>
          </a:p>
        </p:txBody>
      </p:sp>
      <p:pic>
        <p:nvPicPr>
          <p:cNvPr id="40963" name="Picture 3" descr="C:\Users\1\Pictures\х1.png"/>
          <p:cNvPicPr>
            <a:picLocks noChangeAspect="1" noChangeArrowheads="1"/>
          </p:cNvPicPr>
          <p:nvPr/>
        </p:nvPicPr>
        <p:blipFill>
          <a:blip r:embed="rId2"/>
          <a:srcRect l="-792" t="9802" r="3396" b="3863"/>
          <a:stretch>
            <a:fillRect/>
          </a:stretch>
        </p:blipFill>
        <p:spPr bwMode="auto">
          <a:xfrm>
            <a:off x="178579" y="1000108"/>
            <a:ext cx="8786842" cy="521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Периодическая  система химических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элементов Д.И. Менделеева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валентность и хэ\55d26ff331d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60" y="1332289"/>
            <a:ext cx="8096280" cy="552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</a:rPr>
              <a:t>Первые представления </a:t>
            </a: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Древнегреческие мудрецы первыми сказали слово «элемент». Правда, «элементами» считались вода, земля, воздух и огонь</a:t>
            </a:r>
          </a:p>
        </p:txBody>
      </p:sp>
      <p:pic>
        <p:nvPicPr>
          <p:cNvPr id="16386" name="Picture 2" descr="Летняя тематическая программа для дошкольников | Академия Маленьких На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06318"/>
            <a:ext cx="4572000" cy="4551682"/>
          </a:xfrm>
          <a:prstGeom prst="rect">
            <a:avLst/>
          </a:prstGeom>
          <a:noFill/>
        </p:spPr>
      </p:pic>
      <p:pic>
        <p:nvPicPr>
          <p:cNvPr id="16388" name="Picture 4" descr="Ответы Mail.ru: Что сделал в развитии химии Аристотел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322809" cy="286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Первые представления 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В средние века ученые знали уже десять химических элементов – семь металлов (золото, серебро, медь, железо, олово, свинец, и ртуть) и три неметалла (серу, углерод, и сурьму</a:t>
            </a:r>
            <a:r>
              <a:rPr lang="ru-RU" sz="2000" dirty="0" smtClean="0"/>
              <a:t>). Дл обозначения химических элементов алхимики применяли специальные символы.</a:t>
            </a:r>
            <a:endParaRPr lang="ru-RU" sz="2000" dirty="0"/>
          </a:p>
        </p:txBody>
      </p:sp>
      <p:pic>
        <p:nvPicPr>
          <p:cNvPr id="17410" name="Picture 2" descr="E:\валентность и хэ\Новая папка\х18.png"/>
          <p:cNvPicPr>
            <a:picLocks noChangeAspect="1" noChangeArrowheads="1"/>
          </p:cNvPicPr>
          <p:nvPr/>
        </p:nvPicPr>
        <p:blipFill>
          <a:blip r:embed="rId2"/>
          <a:srcRect l="23502" t="8353" r="35627" b="75162"/>
          <a:stretch>
            <a:fillRect/>
          </a:stretch>
        </p:blipFill>
        <p:spPr bwMode="auto">
          <a:xfrm>
            <a:off x="1904994" y="1857365"/>
            <a:ext cx="533401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ия по Химии &quot;Знаки химических элементов&quot; - скачать смотреть  бесплатно"/>
          <p:cNvPicPr>
            <a:picLocks noChangeAspect="1" noChangeArrowheads="1"/>
          </p:cNvPicPr>
          <p:nvPr/>
        </p:nvPicPr>
        <p:blipFill>
          <a:blip r:embed="rId2"/>
          <a:srcRect l="29298" t="28125" r="27343" b="3124"/>
          <a:stretch>
            <a:fillRect/>
          </a:stretch>
        </p:blipFill>
        <p:spPr bwMode="auto">
          <a:xfrm>
            <a:off x="2428860" y="2100596"/>
            <a:ext cx="4000496" cy="4757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Первые представления 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/>
              <a:t>Алхимики очень долго обходились без химических формул. </a:t>
            </a:r>
            <a:endParaRPr lang="ru-RU" sz="2600" dirty="0" smtClean="0"/>
          </a:p>
          <a:p>
            <a:pPr algn="ctr">
              <a:buNone/>
            </a:pPr>
            <a:r>
              <a:rPr lang="ru-RU" sz="2600" dirty="0" smtClean="0"/>
              <a:t>В </a:t>
            </a:r>
            <a:r>
              <a:rPr lang="ru-RU" sz="2600" dirty="0"/>
              <a:t>употреблении были странные значки, причем почти каждый химик пользовался своей собственной системой обозначений </a:t>
            </a:r>
            <a:r>
              <a:rPr lang="ru-RU" sz="2600" dirty="0" smtClean="0"/>
              <a:t>веществ.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Первые представления 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/>
              <a:t>В XVIII веке укоренилась система обозначений элементов (которых в то время стало известно уже три десятка) в виде геометрических фигур – кружков, полуокружностей, треугольников, квадратов </a:t>
            </a:r>
            <a:endParaRPr lang="ru-RU" sz="2600" dirty="0"/>
          </a:p>
        </p:txBody>
      </p:sp>
      <p:pic>
        <p:nvPicPr>
          <p:cNvPr id="19458" name="Picture 2" descr="ПО СТУПЕНЯМ АЛХИМИЧЕСКОГО АЛТА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7" y="2357430"/>
            <a:ext cx="3431519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Первые представления 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643438" cy="6072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В 1814 году шведский химик </a:t>
            </a:r>
            <a:r>
              <a:rPr lang="ru-RU" b="1" dirty="0" err="1">
                <a:solidFill>
                  <a:srgbClr val="FF0000"/>
                </a:solidFill>
              </a:rPr>
              <a:t>Йенс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Якоб</a:t>
            </a:r>
            <a:r>
              <a:rPr lang="ru-RU" b="1" dirty="0">
                <a:solidFill>
                  <a:srgbClr val="FF0000"/>
                </a:solidFill>
              </a:rPr>
              <a:t> Берцелиус </a:t>
            </a:r>
            <a:r>
              <a:rPr lang="ru-RU" dirty="0"/>
              <a:t>предложил обозначать химические элементы первой буквой латинского названия элемента Углерод – </a:t>
            </a:r>
            <a:r>
              <a:rPr lang="en-US" dirty="0" err="1"/>
              <a:t>Carboneum</a:t>
            </a:r>
            <a:r>
              <a:rPr lang="en-US" dirty="0"/>
              <a:t> – C </a:t>
            </a:r>
            <a:r>
              <a:rPr lang="ru-RU" dirty="0"/>
              <a:t>Золото – </a:t>
            </a:r>
            <a:r>
              <a:rPr lang="en-US" dirty="0"/>
              <a:t>Aurum – </a:t>
            </a:r>
            <a:r>
              <a:rPr lang="en-US" dirty="0" smtClean="0"/>
              <a:t>Au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Водород </a:t>
            </a:r>
            <a:r>
              <a:rPr lang="ru-RU" dirty="0"/>
              <a:t>– </a:t>
            </a:r>
            <a:r>
              <a:rPr lang="en-US" dirty="0" err="1"/>
              <a:t>Hydrogenium</a:t>
            </a:r>
            <a:r>
              <a:rPr lang="en-US" dirty="0"/>
              <a:t> – H </a:t>
            </a:r>
            <a:r>
              <a:rPr lang="ru-RU" dirty="0"/>
              <a:t>Ртуть - </a:t>
            </a:r>
            <a:r>
              <a:rPr lang="en-US" dirty="0" err="1"/>
              <a:t>Hidrargirum</a:t>
            </a:r>
            <a:r>
              <a:rPr lang="en-US" dirty="0"/>
              <a:t> - Hg</a:t>
            </a:r>
            <a:endParaRPr lang="ru-RU" sz="2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495800" cy="58578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482" name="Picture 2" descr="Йенс Якоб Берцелиус - Уче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1433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C0099"/>
                </a:solidFill>
              </a:rPr>
              <a:t>Происхождение названий химических элементов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pic>
        <p:nvPicPr>
          <p:cNvPr id="22530" name="Picture 2" descr="C:\Users\1\Pictures\х17.png"/>
          <p:cNvPicPr>
            <a:picLocks noChangeAspect="1" noChangeArrowheads="1"/>
          </p:cNvPicPr>
          <p:nvPr/>
        </p:nvPicPr>
        <p:blipFill>
          <a:blip r:embed="rId2"/>
          <a:srcRect t="9633" r="-929"/>
          <a:stretch>
            <a:fillRect/>
          </a:stretch>
        </p:blipFill>
        <p:spPr bwMode="auto">
          <a:xfrm>
            <a:off x="0" y="121442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419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Химический элемент.  Символы химических элементов.</vt:lpstr>
      <vt:lpstr>Химический элемент - совокупность атомов с одинаковым зарядом атомных ядер. </vt:lpstr>
      <vt:lpstr>Периодическая  система химических  элементов Д.И. Менделеева</vt:lpstr>
      <vt:lpstr>Первые представления </vt:lpstr>
      <vt:lpstr>Первые представления </vt:lpstr>
      <vt:lpstr>Первые представления </vt:lpstr>
      <vt:lpstr>Первые представления </vt:lpstr>
      <vt:lpstr>Первые представления </vt:lpstr>
      <vt:lpstr>Происхождение названий химических элементов</vt:lpstr>
      <vt:lpstr>Происхождение названий химических элементов</vt:lpstr>
      <vt:lpstr>Происхождение названий химических элементов Мифы древних греков</vt:lpstr>
      <vt:lpstr>Прометий – Pm </vt:lpstr>
      <vt:lpstr>      Селен (Se) – в честь Луны</vt:lpstr>
      <vt:lpstr>Теллур (Te)– в честь Земли</vt:lpstr>
      <vt:lpstr>Германий (Ge)– в честь Германии</vt:lpstr>
      <vt:lpstr>Рутений (Ru) – в честь России</vt:lpstr>
      <vt:lpstr>Дубний (Db)– в честь города Дубна в России</vt:lpstr>
      <vt:lpstr>Эйнштейний (Es)– в честь Альберта Эйнштейна</vt:lpstr>
      <vt:lpstr>Менделевий (Md)  – в честь Д.И. Менделеева</vt:lpstr>
      <vt:lpstr>Чтение знаков химических элементов</vt:lpstr>
      <vt:lpstr>Чтение знаков химических элементов</vt:lpstr>
      <vt:lpstr>Чтение знаков химических элементов</vt:lpstr>
      <vt:lpstr>Распространение химических элементов</vt:lpstr>
      <vt:lpstr>Распространение химических элементов</vt:lpstr>
      <vt:lpstr>Распространение химических элементов</vt:lpstr>
      <vt:lpstr>Распространение химических элементов</vt:lpstr>
      <vt:lpstr>Распространение химических элементов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 элемент.  Символы химических элементов.</dc:title>
  <dc:creator>1</dc:creator>
  <cp:lastModifiedBy>1</cp:lastModifiedBy>
  <cp:revision>12</cp:revision>
  <dcterms:created xsi:type="dcterms:W3CDTF">2021-01-17T11:14:54Z</dcterms:created>
  <dcterms:modified xsi:type="dcterms:W3CDTF">2021-01-17T13:07:02Z</dcterms:modified>
</cp:coreProperties>
</file>