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8"/>
  </p:notesMasterIdLst>
  <p:sldIdLst>
    <p:sldId id="256" r:id="rId2"/>
    <p:sldId id="257" r:id="rId3"/>
    <p:sldId id="258" r:id="rId4"/>
    <p:sldId id="259" r:id="rId5"/>
    <p:sldId id="260" r:id="rId6"/>
    <p:sldId id="264" r:id="rId7"/>
    <p:sldId id="261" r:id="rId8"/>
    <p:sldId id="262" r:id="rId9"/>
    <p:sldId id="265" r:id="rId10"/>
    <p:sldId id="266" r:id="rId11"/>
    <p:sldId id="267" r:id="rId12"/>
    <p:sldId id="263" r:id="rId13"/>
    <p:sldId id="272" r:id="rId14"/>
    <p:sldId id="270" r:id="rId15"/>
    <p:sldId id="271" r:id="rId16"/>
    <p:sldId id="273" r:id="rId17"/>
  </p:sldIdLst>
  <p:sldSz cx="9144000" cy="6858000" type="screen4x3"/>
  <p:notesSz cx="6858000" cy="9144000"/>
  <p:custDataLst>
    <p:tags r:id="rId19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52" d="100"/>
          <a:sy n="52" d="100"/>
        </p:scale>
        <p:origin x="-942" y="-3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3F3DE6C-BAA1-445C-8A8F-A3890CC48BA4}" type="datetimeFigureOut">
              <a:rPr lang="ru-RU" smtClean="0"/>
              <a:pPr/>
              <a:t>25.03.2012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1A1ED3-D146-4619-B6B9-F3480E39D95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 cstate="email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5" name="Подзаголовок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1" name="Дата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BD37166A-87B0-41C2-B9B1-9B8DBC0708B7}" type="datetimeFigureOut">
              <a:rPr lang="ru-RU" smtClean="0"/>
              <a:pPr/>
              <a:t>25.03.2012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548E499D-6E21-40DC-ACA7-A15C40A1E22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D37166A-87B0-41C2-B9B1-9B8DBC0708B7}" type="datetimeFigureOut">
              <a:rPr lang="ru-RU" smtClean="0"/>
              <a:pPr/>
              <a:t>25.03.2012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48E499D-6E21-40DC-ACA7-A15C40A1E22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BD37166A-87B0-41C2-B9B1-9B8DBC0708B7}" type="datetimeFigureOut">
              <a:rPr lang="ru-RU" smtClean="0"/>
              <a:pPr/>
              <a:t>25.03.2012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548E499D-6E21-40DC-ACA7-A15C40A1E22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D37166A-87B0-41C2-B9B1-9B8DBC0708B7}" type="datetimeFigureOut">
              <a:rPr lang="ru-RU" smtClean="0"/>
              <a:pPr/>
              <a:t>25.03.2012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48E499D-6E21-40DC-ACA7-A15C40A1E22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BD37166A-87B0-41C2-B9B1-9B8DBC0708B7}" type="datetimeFigureOut">
              <a:rPr lang="ru-RU" smtClean="0"/>
              <a:pPr/>
              <a:t>25.03.2012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548E499D-6E21-40DC-ACA7-A15C40A1E22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D37166A-87B0-41C2-B9B1-9B8DBC0708B7}" type="datetimeFigureOut">
              <a:rPr lang="ru-RU" smtClean="0"/>
              <a:pPr/>
              <a:t>25.03.2012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48E499D-6E21-40DC-ACA7-A15C40A1E22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D37166A-87B0-41C2-B9B1-9B8DBC0708B7}" type="datetimeFigureOut">
              <a:rPr lang="ru-RU" smtClean="0"/>
              <a:pPr/>
              <a:t>25.03.2012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48E499D-6E21-40DC-ACA7-A15C40A1E22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D37166A-87B0-41C2-B9B1-9B8DBC0708B7}" type="datetimeFigureOut">
              <a:rPr lang="ru-RU" smtClean="0"/>
              <a:pPr/>
              <a:t>25.03.2012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48E499D-6E21-40DC-ACA7-A15C40A1E22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BD37166A-87B0-41C2-B9B1-9B8DBC0708B7}" type="datetimeFigureOut">
              <a:rPr lang="ru-RU" smtClean="0"/>
              <a:pPr/>
              <a:t>25.03.2012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48E499D-6E21-40DC-ACA7-A15C40A1E22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D37166A-87B0-41C2-B9B1-9B8DBC0708B7}" type="datetimeFigureOut">
              <a:rPr lang="ru-RU" smtClean="0"/>
              <a:pPr/>
              <a:t>25.03.2012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48E499D-6E21-40DC-ACA7-A15C40A1E22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D37166A-87B0-41C2-B9B1-9B8DBC0708B7}" type="datetimeFigureOut">
              <a:rPr lang="ru-RU" smtClean="0"/>
              <a:pPr/>
              <a:t>25.03.2012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48E499D-6E21-40DC-ACA7-A15C40A1E22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Рисунок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 cstate="email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1" name="Текст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7" name="Дата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BD37166A-87B0-41C2-B9B1-9B8DBC0708B7}" type="datetimeFigureOut">
              <a:rPr lang="ru-RU" smtClean="0"/>
              <a:pPr/>
              <a:t>25.03.2012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548E499D-6E21-40DC-ACA7-A15C40A1E22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.png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jpeg"/><Relationship Id="rId13" Type="http://schemas.openxmlformats.org/officeDocument/2006/relationships/image" Target="../media/image44.jpeg"/><Relationship Id="rId3" Type="http://schemas.openxmlformats.org/officeDocument/2006/relationships/image" Target="../media/image34.jpeg"/><Relationship Id="rId7" Type="http://schemas.openxmlformats.org/officeDocument/2006/relationships/image" Target="../media/image38.gif"/><Relationship Id="rId12" Type="http://schemas.openxmlformats.org/officeDocument/2006/relationships/image" Target="../media/image43.jpe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Relationship Id="rId6" Type="http://schemas.openxmlformats.org/officeDocument/2006/relationships/image" Target="../media/image37.png"/><Relationship Id="rId11" Type="http://schemas.openxmlformats.org/officeDocument/2006/relationships/image" Target="../media/image42.jpeg"/><Relationship Id="rId5" Type="http://schemas.openxmlformats.org/officeDocument/2006/relationships/image" Target="../media/image36.jpeg"/><Relationship Id="rId10" Type="http://schemas.openxmlformats.org/officeDocument/2006/relationships/image" Target="../media/image41.jpeg"/><Relationship Id="rId4" Type="http://schemas.openxmlformats.org/officeDocument/2006/relationships/image" Target="../media/image35.jpeg"/><Relationship Id="rId9" Type="http://schemas.openxmlformats.org/officeDocument/2006/relationships/image" Target="../media/image40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8.jpeg"/><Relationship Id="rId5" Type="http://schemas.openxmlformats.org/officeDocument/2006/relationships/image" Target="../media/image14.png"/><Relationship Id="rId4" Type="http://schemas.openxmlformats.org/officeDocument/2006/relationships/image" Target="../media/image47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Relationship Id="rId9" Type="http://schemas.openxmlformats.org/officeDocument/2006/relationships/image" Target="../media/image19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21.jpeg"/><Relationship Id="rId7" Type="http://schemas.openxmlformats.org/officeDocument/2006/relationships/image" Target="../media/image25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jpeg"/><Relationship Id="rId11" Type="http://schemas.openxmlformats.org/officeDocument/2006/relationships/image" Target="../media/image29.png"/><Relationship Id="rId5" Type="http://schemas.openxmlformats.org/officeDocument/2006/relationships/image" Target="../media/image23.jpeg"/><Relationship Id="rId10" Type="http://schemas.openxmlformats.org/officeDocument/2006/relationships/image" Target="../media/image28.jpeg"/><Relationship Id="rId4" Type="http://schemas.openxmlformats.org/officeDocument/2006/relationships/image" Target="../media/image22.jpeg"/><Relationship Id="rId9" Type="http://schemas.openxmlformats.org/officeDocument/2006/relationships/image" Target="../media/image27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357554" y="642918"/>
            <a:ext cx="5114714" cy="3643338"/>
          </a:xfrm>
        </p:spPr>
        <p:txBody>
          <a:bodyPr/>
          <a:lstStyle/>
          <a:p>
            <a:pPr algn="ctr"/>
            <a:r>
              <a:rPr lang="en-US" sz="2400" dirty="0" smtClean="0">
                <a:solidFill>
                  <a:srgbClr val="FFFF00"/>
                </a:solidFill>
              </a:rPr>
              <a:t/>
            </a:r>
            <a:br>
              <a:rPr lang="en-US" sz="2400" dirty="0" smtClean="0">
                <a:solidFill>
                  <a:srgbClr val="FFFF00"/>
                </a:solidFill>
              </a:rPr>
            </a:br>
            <a:r>
              <a:rPr lang="en-US" sz="2400" dirty="0" smtClean="0">
                <a:solidFill>
                  <a:srgbClr val="FFFF00"/>
                </a:solidFill>
              </a:rPr>
              <a:t/>
            </a:r>
            <a:br>
              <a:rPr lang="en-US" sz="2400" dirty="0" smtClean="0">
                <a:solidFill>
                  <a:srgbClr val="FFFF00"/>
                </a:solidFill>
              </a:rPr>
            </a:br>
            <a:r>
              <a:rPr lang="en-US" sz="2400" dirty="0" smtClean="0">
                <a:solidFill>
                  <a:srgbClr val="FFFF00"/>
                </a:solidFill>
              </a:rPr>
              <a:t/>
            </a:r>
            <a:br>
              <a:rPr lang="en-US" sz="2400" dirty="0" smtClean="0">
                <a:solidFill>
                  <a:srgbClr val="FFFF00"/>
                </a:solidFill>
              </a:rPr>
            </a:br>
            <a:r>
              <a:rPr lang="en-US" sz="2400" dirty="0" smtClean="0">
                <a:solidFill>
                  <a:srgbClr val="FFFF00"/>
                </a:solidFill>
              </a:rPr>
              <a:t/>
            </a:r>
            <a:br>
              <a:rPr lang="en-US" sz="2400" dirty="0" smtClean="0">
                <a:solidFill>
                  <a:srgbClr val="FFFF00"/>
                </a:solidFill>
              </a:rPr>
            </a:br>
            <a:r>
              <a:rPr lang="en-US" sz="2400" dirty="0" smtClean="0">
                <a:solidFill>
                  <a:srgbClr val="FFFF00"/>
                </a:solidFill>
              </a:rPr>
              <a:t/>
            </a:r>
            <a:br>
              <a:rPr lang="en-US" sz="2400" dirty="0" smtClean="0">
                <a:solidFill>
                  <a:srgbClr val="FFFF00"/>
                </a:solidFill>
              </a:rPr>
            </a:br>
            <a:r>
              <a:rPr lang="en-US" sz="2400" dirty="0" smtClean="0">
                <a:solidFill>
                  <a:srgbClr val="FFFF00"/>
                </a:solidFill>
              </a:rPr>
              <a:t/>
            </a:r>
            <a:br>
              <a:rPr lang="en-US" sz="2400" dirty="0" smtClean="0">
                <a:solidFill>
                  <a:srgbClr val="FFFF00"/>
                </a:solidFill>
              </a:rPr>
            </a:br>
            <a:r>
              <a:rPr lang="ru-RU" sz="3200" dirty="0" smtClean="0">
                <a:solidFill>
                  <a:srgbClr val="FFFF00"/>
                </a:solidFill>
              </a:rPr>
              <a:t>Внеклассное мероприятие</a:t>
            </a:r>
            <a:br>
              <a:rPr lang="ru-RU" sz="3200" dirty="0" smtClean="0">
                <a:solidFill>
                  <a:srgbClr val="FFFF00"/>
                </a:solidFill>
              </a:rPr>
            </a:br>
            <a:r>
              <a:rPr lang="en-US" sz="3200" dirty="0" smtClean="0">
                <a:solidFill>
                  <a:srgbClr val="FFFF00"/>
                </a:solidFill>
              </a:rPr>
              <a:t/>
            </a:r>
            <a:br>
              <a:rPr lang="en-US" sz="3200" dirty="0" smtClean="0">
                <a:solidFill>
                  <a:srgbClr val="FFFF00"/>
                </a:solidFill>
              </a:rPr>
            </a:br>
            <a:r>
              <a:rPr lang="ru-RU" sz="4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4800" dirty="0" smtClean="0">
                <a:latin typeface="Arial" pitchFamily="34" charset="0"/>
                <a:cs typeface="Arial" pitchFamily="34" charset="0"/>
              </a:rPr>
              <a:t>«Веселая биология»</a:t>
            </a:r>
            <a:r>
              <a:rPr lang="ru-RU" dirty="0" smtClean="0"/>
              <a:t> 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354442" y="4857760"/>
            <a:ext cx="5114778" cy="1500198"/>
          </a:xfrm>
        </p:spPr>
        <p:txBody>
          <a:bodyPr>
            <a:normAutofit fontScale="92500" lnSpcReduction="10000"/>
          </a:bodyPr>
          <a:lstStyle/>
          <a:p>
            <a:pPr algn="l"/>
            <a:r>
              <a:rPr lang="ru-RU" sz="2400" b="1" dirty="0" smtClean="0">
                <a:solidFill>
                  <a:schemeClr val="bg1"/>
                </a:solidFill>
              </a:rPr>
              <a:t>Разработала </a:t>
            </a:r>
          </a:p>
          <a:p>
            <a:pPr algn="l"/>
            <a:r>
              <a:rPr lang="ru-RU" sz="2400" b="1" dirty="0" smtClean="0">
                <a:solidFill>
                  <a:schemeClr val="bg1"/>
                </a:solidFill>
              </a:rPr>
              <a:t>Пономарева Е.Г., </a:t>
            </a:r>
          </a:p>
          <a:p>
            <a:pPr algn="l"/>
            <a:r>
              <a:rPr lang="ru-RU" sz="2400" b="1" dirty="0" smtClean="0">
                <a:solidFill>
                  <a:schemeClr val="bg1"/>
                </a:solidFill>
              </a:rPr>
              <a:t>учитель биологии </a:t>
            </a:r>
          </a:p>
          <a:p>
            <a:pPr algn="l"/>
            <a:r>
              <a:rPr lang="ru-RU" sz="2400" b="1" dirty="0" smtClean="0">
                <a:solidFill>
                  <a:schemeClr val="bg1"/>
                </a:solidFill>
              </a:rPr>
              <a:t>МОУ «Баргузинская СОШ»</a:t>
            </a:r>
          </a:p>
          <a:p>
            <a:endParaRPr lang="ru-RU" dirty="0"/>
          </a:p>
        </p:txBody>
      </p:sp>
      <p:pic>
        <p:nvPicPr>
          <p:cNvPr id="4" name="Picture 59" descr="аниммальчик"/>
          <p:cNvPicPr>
            <a:picLocks noChangeAspect="1" noChangeArrowheads="1" noCrop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358082" y="3500438"/>
            <a:ext cx="1543046" cy="2414583"/>
          </a:xfrm>
          <a:prstGeom prst="rect">
            <a:avLst/>
          </a:prstGeom>
          <a:noFill/>
        </p:spPr>
      </p:pic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>
          <a:xfrm>
            <a:off x="214282" y="4143380"/>
            <a:ext cx="2357455" cy="2528879"/>
          </a:xfrm>
          <a:prstGeom prst="rect">
            <a:avLst/>
          </a:prstGeom>
        </p:spPr>
      </p:pic>
      <p:pic>
        <p:nvPicPr>
          <p:cNvPr id="7" name="Picture 29" descr="po_42379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42844" y="285728"/>
            <a:ext cx="2428892" cy="2286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680068"/>
          </a:xfrm>
        </p:spPr>
        <p:txBody>
          <a:bodyPr/>
          <a:lstStyle/>
          <a:p>
            <a:pPr algn="ctr"/>
            <a:r>
              <a:rPr lang="ru-RU" dirty="0" smtClean="0"/>
              <a:t>ПРОВЕРИМ!</a:t>
            </a:r>
            <a:endParaRPr lang="ru-RU" dirty="0"/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143240" y="2928935"/>
            <a:ext cx="2333623" cy="1714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>
          <a:xfrm>
            <a:off x="6072198" y="4929198"/>
            <a:ext cx="1785950" cy="1714512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5143504" y="5357826"/>
            <a:ext cx="57150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2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5.</a:t>
            </a:r>
            <a:endParaRPr lang="ru-RU" sz="32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428597" y="1357298"/>
            <a:ext cx="571503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2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1.</a:t>
            </a:r>
            <a:endParaRPr lang="ru-RU" sz="32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4643438" y="1428737"/>
            <a:ext cx="714380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2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2.</a:t>
            </a:r>
            <a:endParaRPr lang="ru-RU" sz="32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1857356" y="3214686"/>
            <a:ext cx="642942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2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3.</a:t>
            </a:r>
            <a:endParaRPr lang="ru-RU" sz="32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500035" y="5378163"/>
            <a:ext cx="64294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3200" b="1" dirty="0" smtClean="0">
                <a:ln w="11430"/>
                <a:gradFill>
                  <a:gsLst>
                    <a:gs pos="0">
                      <a:srgbClr val="AC66BB">
                        <a:tint val="70000"/>
                        <a:satMod val="245000"/>
                      </a:srgbClr>
                    </a:gs>
                    <a:gs pos="75000">
                      <a:srgbClr val="AC66BB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AC66BB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4.</a:t>
            </a:r>
            <a:endParaRPr lang="ru-RU" sz="3200" b="1" dirty="0">
              <a:ln w="11430"/>
              <a:gradFill>
                <a:gsLst>
                  <a:gs pos="0">
                    <a:srgbClr val="AC66BB">
                      <a:tint val="70000"/>
                      <a:satMod val="245000"/>
                    </a:srgbClr>
                  </a:gs>
                  <a:gs pos="75000">
                    <a:srgbClr val="AC66BB">
                      <a:tint val="90000"/>
                      <a:shade val="60000"/>
                      <a:satMod val="240000"/>
                    </a:srgbClr>
                  </a:gs>
                  <a:gs pos="100000">
                    <a:srgbClr val="AC66BB">
                      <a:tint val="100000"/>
                      <a:shade val="50000"/>
                      <a:satMod val="240000"/>
                    </a:srgb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18" name="Picture 10" descr="C:\Documents and Settings\Pilot\Мои документы\Мои документы 2000\Лариса\Биология\Картинки Питание Животных\трупоеды\837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928662" y="1071546"/>
            <a:ext cx="2286016" cy="1643075"/>
          </a:xfrm>
          <a:prstGeom prst="rect">
            <a:avLst/>
          </a:prstGeom>
          <a:noFill/>
        </p:spPr>
      </p:pic>
      <p:pic>
        <p:nvPicPr>
          <p:cNvPr id="20" name="Picture 8" descr="кони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1142976" y="5000636"/>
            <a:ext cx="2000264" cy="1500198"/>
          </a:xfrm>
          <a:prstGeom prst="rect">
            <a:avLst/>
          </a:prstGeom>
          <a:noFill/>
        </p:spPr>
      </p:pic>
      <p:pic>
        <p:nvPicPr>
          <p:cNvPr id="13" name="Picture 7"/>
          <p:cNvPicPr>
            <a:picLocks noChangeAspect="1" noChangeArrowheads="1"/>
          </p:cNvPicPr>
          <p:nvPr/>
        </p:nvPicPr>
        <p:blipFill>
          <a:blip r:embed="rId6" cstate="email"/>
          <a:srcRect b="18067"/>
          <a:stretch>
            <a:fillRect/>
          </a:stretch>
        </p:blipFill>
        <p:spPr bwMode="auto">
          <a:xfrm>
            <a:off x="5572132" y="1000108"/>
            <a:ext cx="2352381" cy="17294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751506"/>
          </a:xfrm>
        </p:spPr>
        <p:txBody>
          <a:bodyPr>
            <a:noAutofit/>
          </a:bodyPr>
          <a:lstStyle/>
          <a:p>
            <a:pPr algn="ctr"/>
            <a:r>
              <a:rPr lang="ru-RU" sz="2800" dirty="0" smtClean="0"/>
              <a:t>Блиц-опрос для капитанов</a:t>
            </a:r>
            <a:br>
              <a:rPr lang="ru-RU" sz="2800" dirty="0" smtClean="0"/>
            </a:br>
            <a:r>
              <a:rPr lang="ru-RU" sz="2800" dirty="0" smtClean="0"/>
              <a:t>1 </a:t>
            </a:r>
            <a:r>
              <a:rPr lang="ru-RU" sz="2400" dirty="0" smtClean="0"/>
              <a:t>команда</a:t>
            </a:r>
            <a:endParaRPr lang="ru-RU" sz="24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071546"/>
            <a:ext cx="7615262" cy="5500726"/>
          </a:xfrm>
        </p:spPr>
        <p:txBody>
          <a:bodyPr>
            <a:normAutofit lnSpcReduction="10000"/>
          </a:bodyPr>
          <a:lstStyle/>
          <a:p>
            <a:r>
              <a:rPr lang="ru-RU" dirty="0" smtClean="0"/>
              <a:t>1.Большая любительница желудей и трюфелей. </a:t>
            </a:r>
          </a:p>
          <a:p>
            <a:r>
              <a:rPr lang="ru-RU" dirty="0" smtClean="0"/>
              <a:t>2. Чемпион по тихоходности. </a:t>
            </a:r>
          </a:p>
          <a:p>
            <a:r>
              <a:rPr lang="ru-RU" dirty="0" smtClean="0"/>
              <a:t>3. Кучер кареты Золушки. </a:t>
            </a:r>
          </a:p>
          <a:p>
            <a:r>
              <a:rPr lang="ru-RU" dirty="0" smtClean="0"/>
              <a:t>4.Комариная ловушка (или лакомство аиста и цапли). </a:t>
            </a:r>
          </a:p>
          <a:p>
            <a:r>
              <a:rPr lang="ru-RU" dirty="0" smtClean="0"/>
              <a:t>5. Бабочка из платяного шкафа. </a:t>
            </a:r>
          </a:p>
          <a:p>
            <a:r>
              <a:rPr lang="ru-RU" dirty="0" smtClean="0"/>
              <a:t> 6. Шипящая веревка (или вылезающая из «кожи вон»). </a:t>
            </a:r>
          </a:p>
          <a:p>
            <a:r>
              <a:rPr lang="ru-RU" dirty="0" smtClean="0"/>
              <a:t>7. Пернатая журналистка. </a:t>
            </a:r>
          </a:p>
          <a:p>
            <a:r>
              <a:rPr lang="ru-RU" dirty="0" smtClean="0"/>
              <a:t>8.Птица с репутацией плохой матери. </a:t>
            </a:r>
          </a:p>
          <a:p>
            <a:r>
              <a:rPr lang="ru-RU" dirty="0" smtClean="0"/>
              <a:t>9. Краснощекий синьор</a:t>
            </a:r>
            <a:r>
              <a:rPr lang="ru-RU" i="1" dirty="0" smtClean="0"/>
              <a:t>. </a:t>
            </a:r>
            <a:endParaRPr lang="ru-RU" dirty="0" smtClean="0"/>
          </a:p>
          <a:p>
            <a:r>
              <a:rPr lang="ru-RU" dirty="0" smtClean="0"/>
              <a:t>10.Румяна с огородной грядки. 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822944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800" dirty="0" smtClean="0"/>
              <a:t>Блиц-опрос для капитанов</a:t>
            </a:r>
            <a:br>
              <a:rPr lang="ru-RU" sz="2800" dirty="0" smtClean="0"/>
            </a:br>
            <a:r>
              <a:rPr lang="ru-RU" sz="2800" dirty="0" smtClean="0"/>
              <a:t>2 команда</a:t>
            </a:r>
            <a:endParaRPr lang="ru-RU" sz="2800" dirty="0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457200" y="1214422"/>
            <a:ext cx="7239000" cy="5241314"/>
          </a:xfrm>
        </p:spPr>
        <p:txBody>
          <a:bodyPr>
            <a:normAutofit/>
          </a:bodyPr>
          <a:lstStyle/>
          <a:p>
            <a:r>
              <a:rPr lang="ru-RU" dirty="0" smtClean="0"/>
              <a:t>1. Лесной доктор (или пернатый кузнец). </a:t>
            </a:r>
          </a:p>
          <a:p>
            <a:r>
              <a:rPr lang="ru-RU" dirty="0" smtClean="0"/>
              <a:t>2. Разносчик младенцев. </a:t>
            </a:r>
          </a:p>
          <a:p>
            <a:r>
              <a:rPr lang="ru-RU" dirty="0" smtClean="0"/>
              <a:t>3. Крылатый почтальон. </a:t>
            </a:r>
          </a:p>
          <a:p>
            <a:r>
              <a:rPr lang="ru-RU" dirty="0" smtClean="0"/>
              <a:t>4.Пернатьий чемпион по бегу. </a:t>
            </a:r>
          </a:p>
          <a:p>
            <a:r>
              <a:rPr lang="ru-RU" dirty="0" smtClean="0"/>
              <a:t>5. Подводная электростанция. </a:t>
            </a:r>
          </a:p>
          <a:p>
            <a:r>
              <a:rPr lang="ru-RU" dirty="0" smtClean="0"/>
              <a:t>6. Строитель лесных небоскребов. </a:t>
            </a:r>
          </a:p>
          <a:p>
            <a:r>
              <a:rPr lang="ru-RU" dirty="0" smtClean="0"/>
              <a:t>7. Специалистка по верховой езде на кошках и собаках. </a:t>
            </a:r>
          </a:p>
          <a:p>
            <a:r>
              <a:rPr lang="ru-RU" dirty="0" smtClean="0"/>
              <a:t>8. Медвежья землянка. </a:t>
            </a:r>
          </a:p>
          <a:p>
            <a:r>
              <a:rPr lang="ru-RU" dirty="0" smtClean="0"/>
              <a:t>9. Нос снеговика. </a:t>
            </a:r>
          </a:p>
          <a:p>
            <a:r>
              <a:rPr lang="ru-RU" dirty="0" smtClean="0"/>
              <a:t>10.Заготовка для кареты Золушки. 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9" name="Oval 11"/>
          <p:cNvSpPr>
            <a:spLocks noChangeArrowheads="1"/>
          </p:cNvSpPr>
          <p:nvPr/>
        </p:nvSpPr>
        <p:spPr bwMode="auto">
          <a:xfrm>
            <a:off x="6732588" y="549275"/>
            <a:ext cx="1584325" cy="1584325"/>
          </a:xfrm>
          <a:prstGeom prst="ellipse">
            <a:avLst/>
          </a:prstGeom>
          <a:gradFill rotWithShape="1">
            <a:gsLst>
              <a:gs pos="0">
                <a:srgbClr val="FFFF66"/>
              </a:gs>
              <a:gs pos="100000">
                <a:srgbClr val="FF9900"/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7183" name="AutoShape 15"/>
          <p:cNvSpPr>
            <a:spLocks noChangeArrowheads="1"/>
          </p:cNvSpPr>
          <p:nvPr/>
        </p:nvSpPr>
        <p:spPr bwMode="auto">
          <a:xfrm rot="669196">
            <a:off x="395288" y="476250"/>
            <a:ext cx="2159000" cy="1295400"/>
          </a:xfrm>
          <a:prstGeom prst="cloudCallout">
            <a:avLst>
              <a:gd name="adj1" fmla="val -56616"/>
              <a:gd name="adj2" fmla="val -12259"/>
            </a:avLst>
          </a:prstGeom>
          <a:gradFill rotWithShape="1">
            <a:gsLst>
              <a:gs pos="0">
                <a:schemeClr val="bg1"/>
              </a:gs>
              <a:gs pos="100000">
                <a:srgbClr val="3399FF"/>
              </a:gs>
            </a:gsLst>
            <a:lin ang="5400000" scaled="1"/>
          </a:gra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pPr algn="ctr"/>
            <a:endParaRPr lang="ru-RU"/>
          </a:p>
        </p:txBody>
      </p:sp>
      <p:pic>
        <p:nvPicPr>
          <p:cNvPr id="7190" name="Picture 22" descr="5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6265243">
            <a:off x="63160" y="1257072"/>
            <a:ext cx="1584326" cy="1358900"/>
          </a:xfrm>
          <a:prstGeom prst="rect">
            <a:avLst/>
          </a:prstGeom>
          <a:noFill/>
        </p:spPr>
      </p:pic>
      <p:sp>
        <p:nvSpPr>
          <p:cNvPr id="7194" name="Freeform 26" descr="Штриховой вертикальный"/>
          <p:cNvSpPr>
            <a:spLocks/>
          </p:cNvSpPr>
          <p:nvPr/>
        </p:nvSpPr>
        <p:spPr bwMode="auto">
          <a:xfrm rot="-178922">
            <a:off x="-180975" y="4332288"/>
            <a:ext cx="7489825" cy="2978150"/>
          </a:xfrm>
          <a:custGeom>
            <a:avLst/>
            <a:gdLst/>
            <a:ahLst/>
            <a:cxnLst>
              <a:cxn ang="0">
                <a:pos x="82" y="0"/>
              </a:cxn>
              <a:cxn ang="0">
                <a:pos x="202" y="24"/>
              </a:cxn>
              <a:cxn ang="0">
                <a:pos x="594" y="24"/>
              </a:cxn>
              <a:cxn ang="0">
                <a:pos x="706" y="72"/>
              </a:cxn>
              <a:cxn ang="0">
                <a:pos x="754" y="96"/>
              </a:cxn>
              <a:cxn ang="0">
                <a:pos x="762" y="120"/>
              </a:cxn>
              <a:cxn ang="0">
                <a:pos x="858" y="168"/>
              </a:cxn>
              <a:cxn ang="0">
                <a:pos x="946" y="232"/>
              </a:cxn>
              <a:cxn ang="0">
                <a:pos x="954" y="256"/>
              </a:cxn>
              <a:cxn ang="0">
                <a:pos x="978" y="264"/>
              </a:cxn>
              <a:cxn ang="0">
                <a:pos x="1050" y="304"/>
              </a:cxn>
              <a:cxn ang="0">
                <a:pos x="1162" y="424"/>
              </a:cxn>
              <a:cxn ang="0">
                <a:pos x="1170" y="448"/>
              </a:cxn>
              <a:cxn ang="0">
                <a:pos x="1194" y="480"/>
              </a:cxn>
              <a:cxn ang="0">
                <a:pos x="1242" y="608"/>
              </a:cxn>
              <a:cxn ang="0">
                <a:pos x="1450" y="616"/>
              </a:cxn>
              <a:cxn ang="0">
                <a:pos x="1530" y="672"/>
              </a:cxn>
              <a:cxn ang="0">
                <a:pos x="1602" y="736"/>
              </a:cxn>
              <a:cxn ang="0">
                <a:pos x="1658" y="744"/>
              </a:cxn>
              <a:cxn ang="0">
                <a:pos x="1754" y="776"/>
              </a:cxn>
              <a:cxn ang="0">
                <a:pos x="1834" y="808"/>
              </a:cxn>
              <a:cxn ang="0">
                <a:pos x="1978" y="904"/>
              </a:cxn>
              <a:cxn ang="0">
                <a:pos x="2186" y="1008"/>
              </a:cxn>
              <a:cxn ang="0">
                <a:pos x="2274" y="1128"/>
              </a:cxn>
              <a:cxn ang="0">
                <a:pos x="2282" y="1152"/>
              </a:cxn>
              <a:cxn ang="0">
                <a:pos x="2410" y="1264"/>
              </a:cxn>
              <a:cxn ang="0">
                <a:pos x="2482" y="1344"/>
              </a:cxn>
              <a:cxn ang="0">
                <a:pos x="2634" y="1408"/>
              </a:cxn>
              <a:cxn ang="0">
                <a:pos x="2930" y="1408"/>
              </a:cxn>
              <a:cxn ang="0">
                <a:pos x="3026" y="1448"/>
              </a:cxn>
              <a:cxn ang="0">
                <a:pos x="3202" y="1488"/>
              </a:cxn>
              <a:cxn ang="0">
                <a:pos x="2330" y="1552"/>
              </a:cxn>
              <a:cxn ang="0">
                <a:pos x="2146" y="1544"/>
              </a:cxn>
              <a:cxn ang="0">
                <a:pos x="1386" y="1536"/>
              </a:cxn>
              <a:cxn ang="0">
                <a:pos x="1162" y="1520"/>
              </a:cxn>
              <a:cxn ang="0">
                <a:pos x="418" y="1504"/>
              </a:cxn>
              <a:cxn ang="0">
                <a:pos x="106" y="1520"/>
              </a:cxn>
              <a:cxn ang="0">
                <a:pos x="74" y="1512"/>
              </a:cxn>
              <a:cxn ang="0">
                <a:pos x="66" y="696"/>
              </a:cxn>
              <a:cxn ang="0">
                <a:pos x="90" y="272"/>
              </a:cxn>
              <a:cxn ang="0">
                <a:pos x="98" y="40"/>
              </a:cxn>
              <a:cxn ang="0">
                <a:pos x="74" y="24"/>
              </a:cxn>
              <a:cxn ang="0">
                <a:pos x="82" y="0"/>
              </a:cxn>
            </a:cxnLst>
            <a:rect l="0" t="0" r="r" b="b"/>
            <a:pathLst>
              <a:path w="3295" h="1767">
                <a:moveTo>
                  <a:pt x="82" y="0"/>
                </a:moveTo>
                <a:cubicBezTo>
                  <a:pt x="121" y="13"/>
                  <a:pt x="163" y="11"/>
                  <a:pt x="202" y="24"/>
                </a:cubicBezTo>
                <a:cubicBezTo>
                  <a:pt x="377" y="18"/>
                  <a:pt x="438" y="9"/>
                  <a:pt x="594" y="24"/>
                </a:cubicBezTo>
                <a:cubicBezTo>
                  <a:pt x="634" y="28"/>
                  <a:pt x="667" y="62"/>
                  <a:pt x="706" y="72"/>
                </a:cubicBezTo>
                <a:cubicBezTo>
                  <a:pt x="721" y="82"/>
                  <a:pt x="741" y="83"/>
                  <a:pt x="754" y="96"/>
                </a:cubicBezTo>
                <a:cubicBezTo>
                  <a:pt x="760" y="102"/>
                  <a:pt x="756" y="114"/>
                  <a:pt x="762" y="120"/>
                </a:cubicBezTo>
                <a:cubicBezTo>
                  <a:pt x="772" y="130"/>
                  <a:pt x="840" y="155"/>
                  <a:pt x="858" y="168"/>
                </a:cubicBezTo>
                <a:cubicBezTo>
                  <a:pt x="887" y="189"/>
                  <a:pt x="915" y="212"/>
                  <a:pt x="946" y="232"/>
                </a:cubicBezTo>
                <a:cubicBezTo>
                  <a:pt x="949" y="240"/>
                  <a:pt x="948" y="250"/>
                  <a:pt x="954" y="256"/>
                </a:cubicBezTo>
                <a:cubicBezTo>
                  <a:pt x="960" y="262"/>
                  <a:pt x="970" y="260"/>
                  <a:pt x="978" y="264"/>
                </a:cubicBezTo>
                <a:cubicBezTo>
                  <a:pt x="1003" y="276"/>
                  <a:pt x="1026" y="291"/>
                  <a:pt x="1050" y="304"/>
                </a:cubicBezTo>
                <a:cubicBezTo>
                  <a:pt x="1101" y="332"/>
                  <a:pt x="1129" y="380"/>
                  <a:pt x="1162" y="424"/>
                </a:cubicBezTo>
                <a:cubicBezTo>
                  <a:pt x="1165" y="432"/>
                  <a:pt x="1166" y="441"/>
                  <a:pt x="1170" y="448"/>
                </a:cubicBezTo>
                <a:cubicBezTo>
                  <a:pt x="1177" y="460"/>
                  <a:pt x="1189" y="468"/>
                  <a:pt x="1194" y="480"/>
                </a:cubicBezTo>
                <a:cubicBezTo>
                  <a:pt x="1203" y="504"/>
                  <a:pt x="1202" y="602"/>
                  <a:pt x="1242" y="608"/>
                </a:cubicBezTo>
                <a:cubicBezTo>
                  <a:pt x="1311" y="617"/>
                  <a:pt x="1381" y="613"/>
                  <a:pt x="1450" y="616"/>
                </a:cubicBezTo>
                <a:cubicBezTo>
                  <a:pt x="1481" y="631"/>
                  <a:pt x="1507" y="645"/>
                  <a:pt x="1530" y="672"/>
                </a:cubicBezTo>
                <a:cubicBezTo>
                  <a:pt x="1549" y="695"/>
                  <a:pt x="1571" y="727"/>
                  <a:pt x="1602" y="736"/>
                </a:cubicBezTo>
                <a:cubicBezTo>
                  <a:pt x="1620" y="741"/>
                  <a:pt x="1639" y="741"/>
                  <a:pt x="1658" y="744"/>
                </a:cubicBezTo>
                <a:cubicBezTo>
                  <a:pt x="1692" y="766"/>
                  <a:pt x="1713" y="769"/>
                  <a:pt x="1754" y="776"/>
                </a:cubicBezTo>
                <a:cubicBezTo>
                  <a:pt x="1781" y="787"/>
                  <a:pt x="1807" y="797"/>
                  <a:pt x="1834" y="808"/>
                </a:cubicBezTo>
                <a:cubicBezTo>
                  <a:pt x="1888" y="829"/>
                  <a:pt x="1924" y="882"/>
                  <a:pt x="1978" y="904"/>
                </a:cubicBezTo>
                <a:cubicBezTo>
                  <a:pt x="2046" y="931"/>
                  <a:pt x="2134" y="951"/>
                  <a:pt x="2186" y="1008"/>
                </a:cubicBezTo>
                <a:cubicBezTo>
                  <a:pt x="2186" y="1008"/>
                  <a:pt x="2268" y="1110"/>
                  <a:pt x="2274" y="1128"/>
                </a:cubicBezTo>
                <a:cubicBezTo>
                  <a:pt x="2277" y="1136"/>
                  <a:pt x="2277" y="1145"/>
                  <a:pt x="2282" y="1152"/>
                </a:cubicBezTo>
                <a:cubicBezTo>
                  <a:pt x="2322" y="1201"/>
                  <a:pt x="2363" y="1225"/>
                  <a:pt x="2410" y="1264"/>
                </a:cubicBezTo>
                <a:cubicBezTo>
                  <a:pt x="2438" y="1287"/>
                  <a:pt x="2452" y="1323"/>
                  <a:pt x="2482" y="1344"/>
                </a:cubicBezTo>
                <a:cubicBezTo>
                  <a:pt x="2525" y="1375"/>
                  <a:pt x="2586" y="1384"/>
                  <a:pt x="2634" y="1408"/>
                </a:cubicBezTo>
                <a:cubicBezTo>
                  <a:pt x="2759" y="1398"/>
                  <a:pt x="2777" y="1392"/>
                  <a:pt x="2930" y="1408"/>
                </a:cubicBezTo>
                <a:cubicBezTo>
                  <a:pt x="2960" y="1411"/>
                  <a:pt x="2994" y="1442"/>
                  <a:pt x="3026" y="1448"/>
                </a:cubicBezTo>
                <a:cubicBezTo>
                  <a:pt x="3103" y="1487"/>
                  <a:pt x="3081" y="1480"/>
                  <a:pt x="3202" y="1488"/>
                </a:cubicBezTo>
                <a:cubicBezTo>
                  <a:pt x="3295" y="1767"/>
                  <a:pt x="2444" y="1553"/>
                  <a:pt x="2330" y="1552"/>
                </a:cubicBezTo>
                <a:cubicBezTo>
                  <a:pt x="2266" y="1541"/>
                  <a:pt x="2210" y="1535"/>
                  <a:pt x="2146" y="1544"/>
                </a:cubicBezTo>
                <a:cubicBezTo>
                  <a:pt x="1834" y="1534"/>
                  <a:pt x="1755" y="1530"/>
                  <a:pt x="1386" y="1536"/>
                </a:cubicBezTo>
                <a:cubicBezTo>
                  <a:pt x="1323" y="1578"/>
                  <a:pt x="1232" y="1522"/>
                  <a:pt x="1162" y="1520"/>
                </a:cubicBezTo>
                <a:cubicBezTo>
                  <a:pt x="914" y="1512"/>
                  <a:pt x="666" y="1509"/>
                  <a:pt x="418" y="1504"/>
                </a:cubicBezTo>
                <a:cubicBezTo>
                  <a:pt x="329" y="1445"/>
                  <a:pt x="193" y="1462"/>
                  <a:pt x="106" y="1520"/>
                </a:cubicBezTo>
                <a:cubicBezTo>
                  <a:pt x="95" y="1517"/>
                  <a:pt x="76" y="1523"/>
                  <a:pt x="74" y="1512"/>
                </a:cubicBezTo>
                <a:cubicBezTo>
                  <a:pt x="59" y="1414"/>
                  <a:pt x="0" y="498"/>
                  <a:pt x="66" y="696"/>
                </a:cubicBezTo>
                <a:cubicBezTo>
                  <a:pt x="111" y="560"/>
                  <a:pt x="45" y="408"/>
                  <a:pt x="90" y="272"/>
                </a:cubicBezTo>
                <a:cubicBezTo>
                  <a:pt x="94" y="212"/>
                  <a:pt x="117" y="102"/>
                  <a:pt x="98" y="40"/>
                </a:cubicBezTo>
                <a:cubicBezTo>
                  <a:pt x="95" y="31"/>
                  <a:pt x="82" y="29"/>
                  <a:pt x="74" y="24"/>
                </a:cubicBezTo>
                <a:cubicBezTo>
                  <a:pt x="77" y="16"/>
                  <a:pt x="82" y="0"/>
                  <a:pt x="82" y="0"/>
                </a:cubicBezTo>
                <a:close/>
              </a:path>
            </a:pathLst>
          </a:custGeom>
          <a:pattFill prst="dashVert">
            <a:fgClr>
              <a:srgbClr val="009900"/>
            </a:fgClr>
            <a:bgClr>
              <a:srgbClr val="33CC33"/>
            </a:bgClr>
          </a:patt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pic>
        <p:nvPicPr>
          <p:cNvPr id="7195" name="Picture 27" descr="33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18000"/>
          </a:blip>
          <a:srcRect/>
          <a:stretch>
            <a:fillRect/>
          </a:stretch>
        </p:blipFill>
        <p:spPr bwMode="auto">
          <a:xfrm>
            <a:off x="2339975" y="5589588"/>
            <a:ext cx="1295400" cy="1144587"/>
          </a:xfrm>
          <a:prstGeom prst="rect">
            <a:avLst/>
          </a:prstGeom>
          <a:noFill/>
        </p:spPr>
      </p:pic>
      <p:pic>
        <p:nvPicPr>
          <p:cNvPr id="7196" name="Picture 28" descr="33"/>
          <p:cNvPicPr>
            <a:picLocks noChangeAspect="1" noChangeArrowheads="1"/>
          </p:cNvPicPr>
          <p:nvPr/>
        </p:nvPicPr>
        <p:blipFill>
          <a:blip r:embed="rId5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18000"/>
          </a:blip>
          <a:srcRect/>
          <a:stretch>
            <a:fillRect/>
          </a:stretch>
        </p:blipFill>
        <p:spPr bwMode="auto">
          <a:xfrm rot="1490066">
            <a:off x="4003675" y="5670550"/>
            <a:ext cx="1079500" cy="954088"/>
          </a:xfrm>
          <a:prstGeom prst="rect">
            <a:avLst/>
          </a:prstGeom>
          <a:noFill/>
        </p:spPr>
      </p:pic>
      <p:sp>
        <p:nvSpPr>
          <p:cNvPr id="7198" name="Rectangle 30"/>
          <p:cNvSpPr>
            <a:spLocks noChangeArrowheads="1"/>
          </p:cNvSpPr>
          <p:nvPr/>
        </p:nvSpPr>
        <p:spPr bwMode="auto">
          <a:xfrm rot="-1562800">
            <a:off x="5740400" y="1984375"/>
            <a:ext cx="1152525" cy="71438"/>
          </a:xfrm>
          <a:prstGeom prst="rect">
            <a:avLst/>
          </a:prstGeom>
          <a:solidFill>
            <a:srgbClr val="FF99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7199" name="Rectangle 31"/>
          <p:cNvSpPr>
            <a:spLocks noChangeArrowheads="1"/>
          </p:cNvSpPr>
          <p:nvPr/>
        </p:nvSpPr>
        <p:spPr bwMode="auto">
          <a:xfrm rot="-377981">
            <a:off x="4791075" y="1555750"/>
            <a:ext cx="1939925" cy="115888"/>
          </a:xfrm>
          <a:prstGeom prst="rect">
            <a:avLst/>
          </a:prstGeom>
          <a:solidFill>
            <a:srgbClr val="FF99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7200" name="Rectangle 32"/>
          <p:cNvSpPr>
            <a:spLocks noChangeArrowheads="1"/>
          </p:cNvSpPr>
          <p:nvPr/>
        </p:nvSpPr>
        <p:spPr bwMode="auto">
          <a:xfrm rot="466734">
            <a:off x="5573713" y="1123950"/>
            <a:ext cx="1152525" cy="71438"/>
          </a:xfrm>
          <a:prstGeom prst="rect">
            <a:avLst/>
          </a:prstGeom>
          <a:solidFill>
            <a:srgbClr val="FF99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7203" name="Rectangle 35"/>
          <p:cNvSpPr>
            <a:spLocks noChangeArrowheads="1"/>
          </p:cNvSpPr>
          <p:nvPr/>
        </p:nvSpPr>
        <p:spPr bwMode="auto">
          <a:xfrm rot="1130946">
            <a:off x="4862513" y="595313"/>
            <a:ext cx="1951037" cy="117475"/>
          </a:xfrm>
          <a:prstGeom prst="rect">
            <a:avLst/>
          </a:prstGeom>
          <a:solidFill>
            <a:srgbClr val="FF99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7204" name="Rectangle 36"/>
          <p:cNvSpPr>
            <a:spLocks noChangeArrowheads="1"/>
          </p:cNvSpPr>
          <p:nvPr/>
        </p:nvSpPr>
        <p:spPr bwMode="auto">
          <a:xfrm rot="-2526955">
            <a:off x="5297488" y="2532063"/>
            <a:ext cx="1893887" cy="136525"/>
          </a:xfrm>
          <a:prstGeom prst="rect">
            <a:avLst/>
          </a:prstGeom>
          <a:solidFill>
            <a:srgbClr val="FF99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7205" name="Rectangle 37"/>
          <p:cNvSpPr>
            <a:spLocks noChangeArrowheads="1"/>
          </p:cNvSpPr>
          <p:nvPr/>
        </p:nvSpPr>
        <p:spPr bwMode="auto">
          <a:xfrm rot="-3416466">
            <a:off x="6330156" y="2548732"/>
            <a:ext cx="1152525" cy="71438"/>
          </a:xfrm>
          <a:prstGeom prst="rect">
            <a:avLst/>
          </a:prstGeom>
          <a:solidFill>
            <a:srgbClr val="FF99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7206" name="Rectangle 38"/>
          <p:cNvSpPr>
            <a:spLocks noChangeArrowheads="1"/>
          </p:cNvSpPr>
          <p:nvPr/>
        </p:nvSpPr>
        <p:spPr bwMode="auto">
          <a:xfrm rot="-4767063">
            <a:off x="6263482" y="3023393"/>
            <a:ext cx="1943100" cy="144463"/>
          </a:xfrm>
          <a:prstGeom prst="rect">
            <a:avLst/>
          </a:prstGeom>
          <a:solidFill>
            <a:srgbClr val="FF99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7207" name="Rectangle 39"/>
          <p:cNvSpPr>
            <a:spLocks noChangeArrowheads="1"/>
          </p:cNvSpPr>
          <p:nvPr/>
        </p:nvSpPr>
        <p:spPr bwMode="auto">
          <a:xfrm rot="-5660716">
            <a:off x="7198519" y="2670969"/>
            <a:ext cx="1152525" cy="71437"/>
          </a:xfrm>
          <a:prstGeom prst="rect">
            <a:avLst/>
          </a:prstGeom>
          <a:solidFill>
            <a:srgbClr val="FF99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pic>
        <p:nvPicPr>
          <p:cNvPr id="7208" name="Picture 40">
            <a:hlinkClick r:id="" action="ppaction://media"/>
          </p:cNvPr>
          <p:cNvPicPr>
            <a:picLocks noRot="1" noChangeAspect="1" noChangeArrowheads="1"/>
          </p:cNvPicPr>
          <p:nvPr>
            <a:wavAudioFile r:embed="rId1" name="лето.wav"/>
          </p:nvPr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8604250" y="6237288"/>
            <a:ext cx="304800" cy="304800"/>
          </a:xfrm>
          <a:prstGeom prst="rect">
            <a:avLst/>
          </a:prstGeom>
          <a:noFill/>
        </p:spPr>
      </p:pic>
      <p:pic>
        <p:nvPicPr>
          <p:cNvPr id="7210" name="Picture 42" descr="tree23"/>
          <p:cNvPicPr>
            <a:picLocks noChangeAspect="1" noChangeArrowheads="1" noCrop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-252413" y="2420938"/>
            <a:ext cx="1595438" cy="2592387"/>
          </a:xfrm>
          <a:prstGeom prst="rect">
            <a:avLst/>
          </a:prstGeom>
          <a:noFill/>
        </p:spPr>
      </p:pic>
      <p:pic>
        <p:nvPicPr>
          <p:cNvPr id="7209" name="Picture 41" descr="tree23"/>
          <p:cNvPicPr>
            <a:picLocks noChangeAspect="1" noChangeArrowheads="1" noCrop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468313" y="3213100"/>
            <a:ext cx="1595437" cy="1681163"/>
          </a:xfrm>
          <a:prstGeom prst="rect">
            <a:avLst/>
          </a:prstGeom>
          <a:noFill/>
        </p:spPr>
      </p:pic>
      <p:pic>
        <p:nvPicPr>
          <p:cNvPr id="7211" name="Picture 43" descr="tree23"/>
          <p:cNvPicPr>
            <a:picLocks noChangeAspect="1" noChangeArrowheads="1" noCrop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1116013" y="3933825"/>
            <a:ext cx="1049337" cy="1104900"/>
          </a:xfrm>
          <a:prstGeom prst="rect">
            <a:avLst/>
          </a:prstGeom>
          <a:noFill/>
        </p:spPr>
      </p:pic>
      <p:pic>
        <p:nvPicPr>
          <p:cNvPr id="7213" name="Picture 45" descr="kalendula_kopija"/>
          <p:cNvPicPr>
            <a:picLocks noChangeAspect="1" noChangeArrowheads="1"/>
          </p:cNvPicPr>
          <p:nvPr/>
        </p:nvPicPr>
        <p:blipFill>
          <a:blip r:embed="rId8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95288" y="5230813"/>
            <a:ext cx="720725" cy="720725"/>
          </a:xfrm>
          <a:prstGeom prst="rect">
            <a:avLst/>
          </a:prstGeom>
          <a:noFill/>
        </p:spPr>
      </p:pic>
      <p:pic>
        <p:nvPicPr>
          <p:cNvPr id="7214" name="Picture 46" descr="kalendula_kopija"/>
          <p:cNvPicPr>
            <a:picLocks noChangeAspect="1" noChangeArrowheads="1"/>
          </p:cNvPicPr>
          <p:nvPr/>
        </p:nvPicPr>
        <p:blipFill>
          <a:blip r:embed="rId9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403350" y="5919788"/>
            <a:ext cx="938213" cy="938212"/>
          </a:xfrm>
          <a:prstGeom prst="rect">
            <a:avLst/>
          </a:prstGeom>
          <a:noFill/>
        </p:spPr>
      </p:pic>
      <p:pic>
        <p:nvPicPr>
          <p:cNvPr id="7215" name="Picture 47" descr="kalendula_kopija"/>
          <p:cNvPicPr>
            <a:picLocks noChangeAspect="1" noChangeArrowheads="1"/>
          </p:cNvPicPr>
          <p:nvPr/>
        </p:nvPicPr>
        <p:blipFill>
          <a:blip r:embed="rId10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059113" y="6021388"/>
            <a:ext cx="647700" cy="647700"/>
          </a:xfrm>
          <a:prstGeom prst="rect">
            <a:avLst/>
          </a:prstGeom>
          <a:noFill/>
        </p:spPr>
      </p:pic>
      <p:pic>
        <p:nvPicPr>
          <p:cNvPr id="7216" name="Picture 48" descr="kalendula_kopija"/>
          <p:cNvPicPr>
            <a:picLocks noChangeAspect="1" noChangeArrowheads="1"/>
          </p:cNvPicPr>
          <p:nvPr/>
        </p:nvPicPr>
        <p:blipFill>
          <a:blip r:embed="rId1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643438" y="6281738"/>
            <a:ext cx="576262" cy="576262"/>
          </a:xfrm>
          <a:prstGeom prst="rect">
            <a:avLst/>
          </a:prstGeom>
          <a:noFill/>
        </p:spPr>
      </p:pic>
      <p:pic>
        <p:nvPicPr>
          <p:cNvPr id="7217" name="Picture 49" descr="kalendula_kopija"/>
          <p:cNvPicPr>
            <a:picLocks noChangeAspect="1" noChangeArrowheads="1"/>
          </p:cNvPicPr>
          <p:nvPr/>
        </p:nvPicPr>
        <p:blipFill>
          <a:blip r:embed="rId1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63713" y="4868863"/>
            <a:ext cx="576262" cy="576262"/>
          </a:xfrm>
          <a:prstGeom prst="rect">
            <a:avLst/>
          </a:prstGeom>
          <a:noFill/>
        </p:spPr>
      </p:pic>
      <p:pic>
        <p:nvPicPr>
          <p:cNvPr id="7188" name="Picture 20" descr="2"/>
          <p:cNvPicPr>
            <a:picLocks noChangeAspect="1" noChangeArrowheads="1"/>
          </p:cNvPicPr>
          <p:nvPr/>
        </p:nvPicPr>
        <p:blipFill>
          <a:blip r:embed="rId1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-3429256">
            <a:off x="7480656" y="4606497"/>
            <a:ext cx="1544638" cy="1123950"/>
          </a:xfrm>
          <a:prstGeom prst="rect">
            <a:avLst/>
          </a:prstGeom>
          <a:noFill/>
        </p:spPr>
      </p:pic>
      <p:pic>
        <p:nvPicPr>
          <p:cNvPr id="7186" name="Picture 18" descr="33"/>
          <p:cNvPicPr>
            <a:picLocks noChangeAspect="1" noChangeArrowheads="1"/>
          </p:cNvPicPr>
          <p:nvPr/>
        </p:nvPicPr>
        <p:blipFill>
          <a:blip r:embed="rId1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18000"/>
          </a:blip>
          <a:srcRect/>
          <a:stretch>
            <a:fillRect/>
          </a:stretch>
        </p:blipFill>
        <p:spPr bwMode="auto">
          <a:xfrm>
            <a:off x="900113" y="4797425"/>
            <a:ext cx="1655762" cy="1463675"/>
          </a:xfrm>
          <a:prstGeom prst="rect">
            <a:avLst/>
          </a:prstGeom>
          <a:noFill/>
        </p:spPr>
      </p:pic>
      <p:sp>
        <p:nvSpPr>
          <p:cNvPr id="27" name="Прямоугольник 26"/>
          <p:cNvSpPr/>
          <p:nvPr/>
        </p:nvSpPr>
        <p:spPr>
          <a:xfrm>
            <a:off x="714348" y="285728"/>
            <a:ext cx="7429552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200" b="1" dirty="0" smtClean="0">
                <a:ln w="11430"/>
                <a:solidFill>
                  <a:schemeClr val="accent2">
                    <a:lumMod val="5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ОТДОХНЕМ - ФИЗКУЛЬТМИНУТКА</a:t>
            </a:r>
            <a:endParaRPr lang="ru-RU" sz="3200" b="1" cap="none" spc="0" dirty="0">
              <a:ln w="11430"/>
              <a:solidFill>
                <a:schemeClr val="accent2">
                  <a:lumMod val="50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20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5000" fill="hold"/>
                                        <p:tgtEl>
                                          <p:spTgt spid="71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5000" fill="hold"/>
                                        <p:tgtEl>
                                          <p:spTgt spid="71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0"/>
                            </p:stCondLst>
                            <p:childTnLst>
                              <p:par>
                                <p:cTn id="12" presetID="10" presetClass="entr" presetSubtype="0" repeatCount="4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90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95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7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5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7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100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7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15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7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2000"/>
                            </p:stCondLst>
                            <p:childTnLst>
                              <p:par>
                                <p:cTn id="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7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25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7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3000"/>
                            </p:stCondLst>
                            <p:childTnLst>
                              <p:par>
                                <p:cTn id="48" presetID="10" presetClass="entr" presetSubtype="0" repeatCount="2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7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5000"/>
                            </p:stCondLst>
                            <p:childTnLst>
                              <p:par>
                                <p:cTn id="52" presetID="10" presetClass="entr" presetSubtype="0" repeatCount="2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7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7000"/>
                            </p:stCondLst>
                            <p:childTnLst>
                              <p:par>
                                <p:cTn id="56" presetID="10" presetClass="entr" presetSubtype="0" repeatCount="2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7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9000"/>
                            </p:stCondLst>
                            <p:childTnLst>
                              <p:par>
                                <p:cTn id="60" presetID="10" presetClass="entr" presetSubtype="0" repeatCount="2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7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21000"/>
                            </p:stCondLst>
                            <p:childTnLst>
                              <p:par>
                                <p:cTn id="64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5" dur="500" fill="hold"/>
                                        <p:tgtEl>
                                          <p:spTgt spid="720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66" dur="500" fill="hold"/>
                                        <p:tgtEl>
                                          <p:spTgt spid="720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7" dur="500" fill="hold"/>
                                        <p:tgtEl>
                                          <p:spTgt spid="720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21500"/>
                            </p:stCondLst>
                            <p:childTnLst>
                              <p:par>
                                <p:cTn id="69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70" dur="500" fill="hold"/>
                                        <p:tgtEl>
                                          <p:spTgt spid="720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71" dur="500" fill="hold"/>
                                        <p:tgtEl>
                                          <p:spTgt spid="720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2" dur="500" fill="hold"/>
                                        <p:tgtEl>
                                          <p:spTgt spid="720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2000"/>
                            </p:stCondLst>
                            <p:childTnLst>
                              <p:par>
                                <p:cTn id="74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75" dur="500" fill="hold"/>
                                        <p:tgtEl>
                                          <p:spTgt spid="719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76" dur="500" fill="hold"/>
                                        <p:tgtEl>
                                          <p:spTgt spid="719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7" dur="500" fill="hold"/>
                                        <p:tgtEl>
                                          <p:spTgt spid="719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22500"/>
                            </p:stCondLst>
                            <p:childTnLst>
                              <p:par>
                                <p:cTn id="79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80" dur="500" fill="hold"/>
                                        <p:tgtEl>
                                          <p:spTgt spid="720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81" dur="500" fill="hold"/>
                                        <p:tgtEl>
                                          <p:spTgt spid="720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2" dur="500" fill="hold"/>
                                        <p:tgtEl>
                                          <p:spTgt spid="720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23000"/>
                            </p:stCondLst>
                            <p:childTnLst>
                              <p:par>
                                <p:cTn id="84" presetID="37" presetClass="path" presetSubtype="0" repeatCount="200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3385 -0.05232 L -0.02309 0.0868 C 0.00018 0.11759 0.03525 0.13657 0.07153 0.13657 C 0.11303 0.13657 0.14619 0.11759 0.1698 0.0868 L 0.28143 -0.05232 " pathEditMode="relative" rAng="0" ptsTypes="FffFF">
                                      <p:cBhvr>
                                        <p:cTn id="85" dur="2000" fill="hold"/>
                                        <p:tgtEl>
                                          <p:spTgt spid="718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8" y="9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27000"/>
                            </p:stCondLst>
                            <p:childTnLst>
                              <p:par>
                                <p:cTn id="87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9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71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71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71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5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718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6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718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7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718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8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718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9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718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0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718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1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718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2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718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28000"/>
                            </p:stCondLst>
                            <p:childTnLst>
                              <p:par>
                                <p:cTn id="104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6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7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7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7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7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2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719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3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719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719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5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719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6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719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7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719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8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719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9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719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29000"/>
                            </p:stCondLst>
                            <p:childTnLst>
                              <p:par>
                                <p:cTn id="121" presetID="57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58 -0.07199 L 0.0184 -0.10718 C 0.03368 -0.12315 0.06823 -0.11505 0.08125 -0.0926 L 0.11024 -0.04283 " pathEditMode="relative" rAng="3132363" ptsTypes="FfFF">
                                      <p:cBhvr>
                                        <p:cTn id="122" dur="500" fill="hold"/>
                                        <p:tgtEl>
                                          <p:spTgt spid="719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3" y="1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29500"/>
                            </p:stCondLst>
                            <p:childTnLst>
                              <p:par>
                                <p:cTn id="124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6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7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7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7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7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2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719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33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719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4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719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35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719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6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719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37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719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8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719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39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719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30500"/>
                            </p:stCondLst>
                            <p:childTnLst>
                              <p:par>
                                <p:cTn id="141" presetID="57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58 -0.07199 L 0.0184 -0.10718 C 0.03368 -0.12315 0.06823 -0.11505 0.08125 -0.0926 L 0.11024 -0.04283 " pathEditMode="relative" rAng="3132363" ptsTypes="FfFF">
                                      <p:cBhvr>
                                        <p:cTn id="142" dur="500" fill="hold"/>
                                        <p:tgtEl>
                                          <p:spTgt spid="719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3" y="1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3" fill="hold">
                            <p:stCondLst>
                              <p:cond delay="31000"/>
                            </p:stCondLst>
                            <p:childTnLst>
                              <p:par>
                                <p:cTn id="144" presetID="57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-0.00046 L 0.02604 -0.07824 C 0.03819 -0.11319 0.0875 -0.1338 0.11719 -0.1162 L 0.18264 -0.07708 " pathEditMode="relative" rAng="1452706" ptsTypes="FfFF">
                                      <p:cBhvr>
                                        <p:cTn id="145" dur="500" fill="hold"/>
                                        <p:tgtEl>
                                          <p:spTgt spid="718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1" y="-3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>
                            <p:stCondLst>
                              <p:cond delay="31500"/>
                            </p:stCondLst>
                            <p:childTnLst>
                              <p:par>
                                <p:cTn id="147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8281 -0.07731 L 0.32691 -0.07523 " pathEditMode="relative" rAng="0" ptsTypes="AA">
                                      <p:cBhvr>
                                        <p:cTn id="148" dur="500" fill="hold"/>
                                        <p:tgtEl>
                                          <p:spTgt spid="718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2" y="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9" fill="hold">
                            <p:stCondLst>
                              <p:cond delay="32000"/>
                            </p:stCondLst>
                            <p:childTnLst>
                              <p:par>
                                <p:cTn id="150" presetID="57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32691 -0.07523 L 0.4165 -0.20231 C 0.45729 -0.26041 0.62743 -0.17453 0.729 -0.04606 L 0.95625 0.23982 " pathEditMode="relative" rAng="2604517" ptsTypes="FfFF">
                                      <p:cBhvr>
                                        <p:cTn id="151" dur="500" fill="hold"/>
                                        <p:tgtEl>
                                          <p:spTgt spid="718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4" y="15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32500"/>
                            </p:stCondLst>
                            <p:childTnLst>
                              <p:par>
                                <p:cTn id="153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1007 -0.04306 L 0.19219 0.03426 " pathEditMode="relative" rAng="0" ptsTypes="AA">
                                      <p:cBhvr>
                                        <p:cTn id="154" dur="500" fill="hold"/>
                                        <p:tgtEl>
                                          <p:spTgt spid="719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1" y="3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5" fill="hold">
                            <p:stCondLst>
                              <p:cond delay="33000"/>
                            </p:stCondLst>
                            <p:childTnLst>
                              <p:par>
                                <p:cTn id="156" presetID="6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9757 -0.01783 C 0.08507 0.01458 0.07013 0.06203 0.09948 0.08912 C 0.1401 0.12939 0.21753 -0.00209 0.26666 0.0456 C 0.31059 0.08935 0.22257 0.18379 0.2651 0.22453 C 0.30954 0.26805 0.33264 0.15972 0.38003 0.20601 C 0.42291 0.24745 0.36753 0.2824 0.40538 0.31875 C 0.44184 0.35486 0.44757 0.29259 0.48038 0.325 C 0.49948 0.34328 0.49427 0.35694 0.49079 0.36782 " pathEditMode="relative" rAng="2181646" ptsTypes="ffffffff">
                                      <p:cBhvr>
                                        <p:cTn id="157" dur="2000" fill="hold"/>
                                        <p:tgtEl>
                                          <p:spTgt spid="719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6" y="194"/>
                                    </p:animMotion>
                                  </p:childTnLst>
                                </p:cTn>
                              </p:par>
                              <p:par>
                                <p:cTn id="158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0" dur="2000" fill="hold"/>
                                        <p:tgtEl>
                                          <p:spTgt spid="71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2000" fill="hold"/>
                                        <p:tgtEl>
                                          <p:spTgt spid="71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2" fill="hold">
                            <p:stCondLst>
                              <p:cond delay="35000"/>
                            </p:stCondLst>
                            <p:childTnLst>
                              <p:par>
                                <p:cTn id="163" presetID="7" presetClass="path" presetSubtype="0" repeatCount="200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5833 0.00278 L -0.91979 0.00278 L -0.91979 -0.43866 L -0.25833 -0.43866 L -0.25833 0.00278 Z " pathEditMode="relative" rAng="10800000" ptsTypes="FFFFF">
                                      <p:cBhvr>
                                        <p:cTn id="164" dur="3000" fill="hold"/>
                                        <p:tgtEl>
                                          <p:spTgt spid="718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31" y="-22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5" fill="hold">
                            <p:stCondLst>
                              <p:cond delay="41000"/>
                            </p:stCondLst>
                            <p:childTnLst>
                              <p:par>
                                <p:cTn id="166" presetID="2" presetClass="exit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67" dur="3000"/>
                                        <p:tgtEl>
                                          <p:spTgt spid="71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8" dur="3000"/>
                                        <p:tgtEl>
                                          <p:spTgt spid="71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7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0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2" dur="2000" fill="hold"/>
                                        <p:tgtEl>
                                          <p:spTgt spid="71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2000" fill="hold"/>
                                        <p:tgtEl>
                                          <p:spTgt spid="71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6" dur="1000"/>
                                        <p:tgtEl>
                                          <p:spTgt spid="7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9" dur="500"/>
                                        <p:tgtEl>
                                          <p:spTgt spid="7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2" dur="1000"/>
                                        <p:tgtEl>
                                          <p:spTgt spid="7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5" dur="500"/>
                                        <p:tgtEl>
                                          <p:spTgt spid="72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8" dur="500"/>
                                        <p:tgtEl>
                                          <p:spTgt spid="72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189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208"/>
                </p:tgtEl>
              </p:cMediaNode>
            </p:audio>
          </p:childTnLst>
        </p:cTn>
      </p:par>
    </p:tnLst>
    <p:bldLst>
      <p:bldP spid="7179" grpId="0" animBg="1"/>
      <p:bldP spid="7179" grpId="1" animBg="1"/>
      <p:bldP spid="7183" grpId="0" animBg="1"/>
      <p:bldP spid="7198" grpId="0" animBg="1"/>
      <p:bldP spid="7198" grpId="1" animBg="1"/>
      <p:bldP spid="7199" grpId="0" animBg="1"/>
      <p:bldP spid="7200" grpId="0" animBg="1"/>
      <p:bldP spid="7200" grpId="1" animBg="1"/>
      <p:bldP spid="7203" grpId="0" animBg="1"/>
      <p:bldP spid="7204" grpId="0" animBg="1"/>
      <p:bldP spid="7205" grpId="0" animBg="1"/>
      <p:bldP spid="7205" grpId="1" animBg="1"/>
      <p:bldP spid="7206" grpId="0" animBg="1"/>
      <p:bldP spid="7207" grpId="0" animBg="1"/>
      <p:bldP spid="7207" grpId="1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608630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Одним 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словом</a:t>
            </a: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457200" y="1285860"/>
            <a:ext cx="7472386" cy="5169876"/>
          </a:xfrm>
        </p:spPr>
        <p:txBody>
          <a:bodyPr>
            <a:normAutofit lnSpcReduction="10000"/>
          </a:bodyPr>
          <a:lstStyle/>
          <a:p>
            <a:r>
              <a:rPr lang="ru-RU" sz="3200" dirty="0" smtClean="0"/>
              <a:t>1.Сыч, филин, неясыть, сипуха -  ..............</a:t>
            </a:r>
          </a:p>
          <a:p>
            <a:r>
              <a:rPr lang="ru-RU" sz="3200" dirty="0" smtClean="0"/>
              <a:t>2.Блювал, нарвал, дельфин, кашалот -.............. </a:t>
            </a:r>
          </a:p>
          <a:p>
            <a:r>
              <a:rPr lang="ru-RU" sz="3200" dirty="0" smtClean="0"/>
              <a:t>3.Гаичка, лазоревка, московка, хохлатая - ........... </a:t>
            </a:r>
          </a:p>
          <a:p>
            <a:r>
              <a:rPr lang="ru-RU" sz="3200" dirty="0" smtClean="0"/>
              <a:t>4.Гавиал, кайман, аллигатор  -  ............ </a:t>
            </a:r>
          </a:p>
          <a:p>
            <a:r>
              <a:rPr lang="ru-RU" sz="3200" dirty="0" smtClean="0"/>
              <a:t>5.Губач, гризли, барибал, коала - ............. 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680068"/>
          </a:xfrm>
        </p:spPr>
        <p:txBody>
          <a:bodyPr/>
          <a:lstStyle/>
          <a:p>
            <a:pPr algn="ctr"/>
            <a:r>
              <a:rPr lang="ru-RU" dirty="0" smtClean="0"/>
              <a:t>ПРОВЕРИМ!</a:t>
            </a:r>
            <a:endParaRPr lang="ru-RU" dirty="0"/>
          </a:p>
        </p:txBody>
      </p:sp>
      <p:pic>
        <p:nvPicPr>
          <p:cNvPr id="4" name="Picture 9" descr="C:\Documents and Settings\Pilot\Мои документы\Мои документы 2000\Лариса\Биология\Картинки Питание Животных\всеядные\normal_25~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572132" y="1571613"/>
            <a:ext cx="2214578" cy="2143140"/>
          </a:xfrm>
          <a:prstGeom prst="rect">
            <a:avLst/>
          </a:prstGeom>
          <a:noFill/>
        </p:spPr>
      </p:pic>
      <p:pic>
        <p:nvPicPr>
          <p:cNvPr id="5" name="Picture 9" descr="C:\Documents and Settings\Pilot\Мои документы\Мои документы 2000\Лариса\Биология\Картинки Питание Животных\всеядные\Brown_Bear_Feeding_on_Salmon_1-web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643570" y="4500570"/>
            <a:ext cx="2224078" cy="2071702"/>
          </a:xfrm>
          <a:prstGeom prst="rect">
            <a:avLst/>
          </a:prstGeom>
          <a:noFill/>
        </p:spPr>
      </p:pic>
      <p:pic>
        <p:nvPicPr>
          <p:cNvPr id="6" name="Picture 13" descr="C:\Documents and Settings\Pilot\Мои документы\Мои документы 2000\Лариса\Биология\Картинки Питание Животных\зоофаги\816308844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00034" y="4429132"/>
            <a:ext cx="2143140" cy="2047868"/>
          </a:xfrm>
          <a:prstGeom prst="rect">
            <a:avLst/>
          </a:prstGeom>
          <a:noFill/>
        </p:spPr>
      </p:pic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3000364" y="2714620"/>
            <a:ext cx="2286016" cy="221457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8" name="Рисунок 7" descr="уш. сова.jpg"/>
          <p:cNvPicPr>
            <a:picLocks noGrp="1" noChangeAspect="1"/>
          </p:cNvPicPr>
          <p:nvPr isPhoto="1"/>
        </p:nvPicPr>
        <p:blipFill>
          <a:blip r:embed="rId6" cstate="email">
            <a:lum/>
          </a:blip>
          <a:stretch>
            <a:fillRect/>
          </a:stretch>
        </p:blipFill>
        <p:spPr>
          <a:xfrm>
            <a:off x="571472" y="1428736"/>
            <a:ext cx="2071702" cy="221457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9" name="Прямоугольник 8"/>
          <p:cNvSpPr/>
          <p:nvPr/>
        </p:nvSpPr>
        <p:spPr>
          <a:xfrm>
            <a:off x="714349" y="857232"/>
            <a:ext cx="64294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1.</a:t>
            </a:r>
            <a:endParaRPr lang="ru-RU" sz="3200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3571869" y="1643050"/>
            <a:ext cx="57150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2.</a:t>
            </a:r>
            <a:endParaRPr lang="ru-RU" sz="3200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6143636" y="928670"/>
            <a:ext cx="64294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3.</a:t>
            </a:r>
            <a:endParaRPr lang="ru-RU" sz="3200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714348" y="3714752"/>
            <a:ext cx="64294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4.</a:t>
            </a:r>
            <a:endParaRPr lang="ru-RU" sz="3200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6072198" y="3857629"/>
            <a:ext cx="85725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5.</a:t>
            </a:r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500034" y="320675"/>
            <a:ext cx="6738966" cy="1143000"/>
          </a:xfrm>
        </p:spPr>
        <p:txBody>
          <a:bodyPr/>
          <a:lstStyle/>
          <a:p>
            <a:pPr algn="ctr"/>
            <a:r>
              <a:rPr lang="ru-RU" dirty="0" smtClean="0"/>
              <a:t>ПОДВЕДЕМ ИТОГИ!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 rot="21082368">
            <a:off x="422159" y="2742461"/>
            <a:ext cx="7506229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5400" b="1" cap="all" spc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СПАСИБО ЗА РАБОТУ!</a:t>
            </a:r>
            <a:endParaRPr lang="ru-RU" sz="5400" b="1" cap="all" spc="0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pic>
        <p:nvPicPr>
          <p:cNvPr id="5" name="Picture 59" descr="аниммальчик"/>
          <p:cNvPicPr>
            <a:picLocks noChangeAspect="1" noChangeArrowheads="1" noCrop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786446" y="3929066"/>
            <a:ext cx="1543046" cy="241458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728" y="1714488"/>
            <a:ext cx="6267472" cy="4214842"/>
          </a:xfrm>
        </p:spPr>
        <p:txBody>
          <a:bodyPr>
            <a:normAutofit fontScale="92500" lnSpcReduction="10000"/>
          </a:bodyPr>
          <a:lstStyle/>
          <a:p>
            <a:pPr lvl="1">
              <a:buFont typeface="Wingdings" pitchFamily="2" charset="2"/>
              <a:buChar char="q"/>
            </a:pPr>
            <a:r>
              <a:rPr lang="ru-RU" sz="3900" b="1" dirty="0" smtClean="0">
                <a:solidFill>
                  <a:schemeClr val="accent5">
                    <a:lumMod val="50000"/>
                  </a:schemeClr>
                </a:solidFill>
              </a:rPr>
              <a:t>в игре принимают участие 2 команды</a:t>
            </a:r>
          </a:p>
          <a:p>
            <a:pPr lvl="1">
              <a:buFont typeface="Wingdings" pitchFamily="2" charset="2"/>
              <a:buChar char="q"/>
            </a:pPr>
            <a:r>
              <a:rPr lang="ru-RU" sz="3900" b="1" dirty="0" smtClean="0">
                <a:solidFill>
                  <a:schemeClr val="accent5">
                    <a:lumMod val="50000"/>
                  </a:schemeClr>
                </a:solidFill>
              </a:rPr>
              <a:t>каждый правильный ответ оценивается в 1 балл</a:t>
            </a:r>
          </a:p>
          <a:p>
            <a:pPr lvl="1">
              <a:buFont typeface="Wingdings" pitchFamily="2" charset="2"/>
              <a:buChar char="q"/>
            </a:pPr>
            <a:r>
              <a:rPr lang="ru-RU" sz="3900" b="1" dirty="0" smtClean="0">
                <a:solidFill>
                  <a:schemeClr val="accent5">
                    <a:lumMod val="50000"/>
                  </a:schemeClr>
                </a:solidFill>
              </a:rPr>
              <a:t>в конце жюри подводит общий итог игры, награждает победителя.</a:t>
            </a:r>
          </a:p>
          <a:p>
            <a:endParaRPr lang="ru-RU" dirty="0"/>
          </a:p>
        </p:txBody>
      </p:sp>
      <p:pic>
        <p:nvPicPr>
          <p:cNvPr id="6" name="Рисунок 5"/>
          <p:cNvPicPr/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357950" y="0"/>
            <a:ext cx="1785950" cy="180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10" descr="Божья коровка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>
          <a:xfrm>
            <a:off x="214282" y="5214950"/>
            <a:ext cx="1643074" cy="1366838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2214546" y="357166"/>
            <a:ext cx="407196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ru-RU" sz="4000" b="1" dirty="0" smtClean="0">
                <a:solidFill>
                  <a:srgbClr val="008000"/>
                </a:solidFill>
              </a:rPr>
              <a:t>Правила игры:</a:t>
            </a:r>
            <a:endParaRPr lang="ru-RU" sz="4000" dirty="0" smtClean="0">
              <a:solidFill>
                <a:srgbClr val="008000"/>
              </a:solidFill>
            </a:endParaRPr>
          </a:p>
        </p:txBody>
      </p:sp>
      <p:pic>
        <p:nvPicPr>
          <p:cNvPr id="9" name="Picture 2" descr="C:\Documents and Settings\Pilot\Мои документы\Мои документы 2000\Лариса\Биология\Картинки Питание Животных\Фитофаги\mlekopit.gif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0" y="132292"/>
            <a:ext cx="1785918" cy="165363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6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43174" y="357166"/>
            <a:ext cx="4000528" cy="1000132"/>
          </a:xfrm>
          <a:solidFill>
            <a:schemeClr val="bg1"/>
          </a:solidFill>
        </p:spPr>
        <p:txBody>
          <a:bodyPr>
            <a:normAutofit/>
          </a:bodyPr>
          <a:lstStyle/>
          <a:p>
            <a:pPr algn="ctr"/>
            <a:r>
              <a:rPr lang="ru-RU" sz="4800" dirty="0" smtClean="0">
                <a:solidFill>
                  <a:srgbClr val="FFFF00"/>
                </a:solidFill>
              </a:rPr>
              <a:t>Конкурсы</a:t>
            </a:r>
            <a:endParaRPr lang="ru-RU" sz="4800" dirty="0">
              <a:solidFill>
                <a:srgbClr val="FFFF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2000240"/>
            <a:ext cx="7410480" cy="4429156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1. Давайте познакомимся!</a:t>
            </a:r>
          </a:p>
          <a:p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2. Разминка «Биологические шарады»</a:t>
            </a:r>
          </a:p>
          <a:p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3. Веселые загадки</a:t>
            </a:r>
          </a:p>
          <a:p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4. Верните зверей в слова</a:t>
            </a:r>
          </a:p>
          <a:p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5. Блиц- опрос для капитанов «Самый быстрый»</a:t>
            </a:r>
          </a:p>
          <a:p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6. Отдохнем – физкультминутка</a:t>
            </a:r>
          </a:p>
          <a:p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7.  Одни словом</a:t>
            </a:r>
            <a:endParaRPr lang="ru-RU" dirty="0" smtClean="0">
              <a:solidFill>
                <a:schemeClr val="accent6">
                  <a:lumMod val="50000"/>
                </a:schemeClr>
              </a:solidFill>
            </a:endParaRPr>
          </a:p>
          <a:p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8. Подведем итоги </a:t>
            </a:r>
            <a:endParaRPr lang="ru-RU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5" name="Рисунок 4" descr="foto240.jpg"/>
          <p:cNvPicPr>
            <a:picLocks noGrp="1" noChangeAspect="1"/>
          </p:cNvPicPr>
          <p:nvPr isPhoto="1"/>
        </p:nvPicPr>
        <p:blipFill>
          <a:blip r:embed="rId2" cstate="email">
            <a:lum/>
          </a:blip>
          <a:stretch>
            <a:fillRect/>
          </a:stretch>
        </p:blipFill>
        <p:spPr>
          <a:xfrm>
            <a:off x="5929322" y="4929198"/>
            <a:ext cx="2000264" cy="1604683"/>
          </a:xfrm>
          <a:prstGeom prst="roundRect">
            <a:avLst>
              <a:gd name="adj" fmla="val 6500"/>
            </a:avLst>
          </a:prstGeom>
          <a:noFill/>
          <a:ln>
            <a:solidFill>
              <a:schemeClr val="accent5">
                <a:lumMod val="75000"/>
              </a:schemeClr>
            </a:solidFill>
          </a:ln>
        </p:spPr>
      </p:pic>
      <p:pic>
        <p:nvPicPr>
          <p:cNvPr id="6" name="Содержимое 9"/>
          <p:cNvPicPr>
            <a:picLocks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14282" y="214290"/>
            <a:ext cx="1928826" cy="1571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80134"/>
          </a:xfrm>
        </p:spPr>
        <p:txBody>
          <a:bodyPr>
            <a:normAutofit/>
          </a:bodyPr>
          <a:lstStyle/>
          <a:p>
            <a:pPr algn="ctr"/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1. Давайте познакомимся!</a:t>
            </a:r>
            <a:b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214414" y="1428736"/>
            <a:ext cx="6215106" cy="3929090"/>
          </a:xfrm>
        </p:spPr>
        <p:txBody>
          <a:bodyPr>
            <a:normAutofit/>
          </a:bodyPr>
          <a:lstStyle/>
          <a:p>
            <a:r>
              <a:rPr lang="ru-RU" sz="4000" dirty="0" smtClean="0">
                <a:solidFill>
                  <a:srgbClr val="00B050"/>
                </a:solidFill>
              </a:rPr>
              <a:t>Представление команд (название, девиз, эмблема, приветствие)</a:t>
            </a:r>
          </a:p>
          <a:p>
            <a:r>
              <a:rPr lang="ru-RU" sz="4000" dirty="0" smtClean="0">
                <a:solidFill>
                  <a:srgbClr val="00B050"/>
                </a:solidFill>
              </a:rPr>
              <a:t>Представление Жюри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4" name="Picture 5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28596" y="4500570"/>
            <a:ext cx="2214578" cy="2071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Рисунок 4" descr="A80_01b.jpg"/>
          <p:cNvPicPr>
            <a:picLocks noGrp="1" noChangeAspect="1"/>
          </p:cNvPicPr>
          <p:nvPr isPhoto="1"/>
        </p:nvPicPr>
        <p:blipFill>
          <a:blip r:embed="rId3" cstate="email">
            <a:lum/>
          </a:blip>
          <a:stretch>
            <a:fillRect/>
          </a:stretch>
        </p:blipFill>
        <p:spPr>
          <a:xfrm>
            <a:off x="5572132" y="4572008"/>
            <a:ext cx="2286016" cy="1857388"/>
          </a:xfrm>
          <a:prstGeom prst="roundRect">
            <a:avLst>
              <a:gd name="adj" fmla="val 6500"/>
            </a:avLst>
          </a:prstGeom>
          <a:noFill/>
          <a:ln>
            <a:solidFill>
              <a:schemeClr val="accent5">
                <a:lumMod val="75000"/>
              </a:schemeClr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28604"/>
            <a:ext cx="7239000" cy="64294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700" dirty="0" smtClean="0">
                <a:solidFill>
                  <a:schemeClr val="accent6">
                    <a:lumMod val="50000"/>
                  </a:schemeClr>
                </a:solidFill>
              </a:rPr>
              <a:t/>
            </a:r>
            <a:br>
              <a:rPr lang="ru-RU" sz="2700" dirty="0" smtClean="0">
                <a:solidFill>
                  <a:schemeClr val="accent6">
                    <a:lumMod val="50000"/>
                  </a:schemeClr>
                </a:solidFill>
              </a:rPr>
            </a:br>
            <a:r>
              <a:rPr lang="ru-RU" sz="2700" dirty="0" smtClean="0">
                <a:solidFill>
                  <a:schemeClr val="accent6">
                    <a:lumMod val="50000"/>
                  </a:schemeClr>
                </a:solidFill>
              </a:rPr>
              <a:t/>
            </a:r>
            <a:br>
              <a:rPr lang="ru-RU" sz="2700" dirty="0" smtClean="0">
                <a:solidFill>
                  <a:schemeClr val="accent6">
                    <a:lumMod val="50000"/>
                  </a:schemeClr>
                </a:solidFill>
              </a:rPr>
            </a:br>
            <a:r>
              <a:rPr lang="ru-RU" sz="2700" dirty="0" smtClean="0">
                <a:solidFill>
                  <a:schemeClr val="accent6">
                    <a:lumMod val="50000"/>
                  </a:schemeClr>
                </a:solidFill>
              </a:rPr>
              <a:t>2. Разминка «Биологические шарады»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/>
            </a:r>
            <a:b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</a:br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571472" y="1071546"/>
          <a:ext cx="7143800" cy="51925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571900"/>
                <a:gridCol w="3571900"/>
              </a:tblGrid>
              <a:tr h="928694">
                <a:tc>
                  <a:txBody>
                    <a:bodyPr/>
                    <a:lstStyle/>
                    <a:p>
                      <a:pPr algn="ctr"/>
                      <a:r>
                        <a:rPr lang="ru-RU" sz="4000" dirty="0" smtClean="0"/>
                        <a:t>1 команда</a:t>
                      </a:r>
                      <a:endParaRPr lang="ru-RU" sz="4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4000" dirty="0" smtClean="0"/>
                        <a:t>2 команда</a:t>
                      </a:r>
                      <a:endParaRPr lang="ru-RU" sz="4000" dirty="0"/>
                    </a:p>
                  </a:txBody>
                  <a:tcPr/>
                </a:tc>
              </a:tr>
              <a:tr h="2131945"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1.</a:t>
                      </a:r>
                      <a:r>
                        <a:rPr lang="ru-RU" sz="2400" dirty="0" smtClean="0"/>
                        <a:t>С буквою «Р»- в саду расцветает,</a:t>
                      </a:r>
                    </a:p>
                    <a:p>
                      <a:pPr>
                        <a:buNone/>
                      </a:pPr>
                      <a:r>
                        <a:rPr lang="ru-RU" sz="2400" dirty="0" smtClean="0"/>
                        <a:t>Тех, кто не ест, с буквой «К» - забодает.</a:t>
                      </a:r>
                    </a:p>
                    <a:p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1</a:t>
                      </a:r>
                      <a:r>
                        <a:rPr lang="ru-RU" sz="2400" dirty="0" smtClean="0"/>
                        <a:t>. С буквой «Р» - я задом пячусь,</a:t>
                      </a:r>
                    </a:p>
                    <a:p>
                      <a:pPr>
                        <a:buNone/>
                      </a:pPr>
                      <a:r>
                        <a:rPr lang="ru-RU" sz="2400" dirty="0" smtClean="0"/>
                        <a:t>С буквой «М» - я в булке прячусь.</a:t>
                      </a:r>
                    </a:p>
                    <a:p>
                      <a:endParaRPr lang="ru-RU" sz="2400" dirty="0"/>
                    </a:p>
                  </a:txBody>
                  <a:tcPr/>
                </a:tc>
              </a:tr>
              <a:tr h="2131945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2. С буквой «И» - фонтан пускает,</a:t>
                      </a:r>
                    </a:p>
                    <a:p>
                      <a:pPr>
                        <a:buNone/>
                      </a:pPr>
                      <a:r>
                        <a:rPr lang="ru-RU" sz="2400" dirty="0" smtClean="0"/>
                        <a:t>Сливки с буквой «О» лакает.</a:t>
                      </a:r>
                    </a:p>
                    <a:p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2. С буквой «Р» - он в облаках парит,</a:t>
                      </a:r>
                    </a:p>
                    <a:p>
                      <a:pPr>
                        <a:buNone/>
                      </a:pPr>
                      <a:r>
                        <a:rPr lang="ru-RU" sz="2400" dirty="0" smtClean="0"/>
                        <a:t>С буквой «С» - упрямством знаменит.</a:t>
                      </a:r>
                    </a:p>
                    <a:p>
                      <a:endParaRPr lang="ru-RU" sz="2400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608630"/>
          </a:xfrm>
        </p:spPr>
        <p:txBody>
          <a:bodyPr/>
          <a:lstStyle/>
          <a:p>
            <a:pPr algn="ctr"/>
            <a:r>
              <a:rPr lang="ru-RU" dirty="0" smtClean="0"/>
              <a:t>Проверим!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142983"/>
          <a:ext cx="7239000" cy="518435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19500"/>
                <a:gridCol w="3619500"/>
              </a:tblGrid>
              <a:tr h="1071571">
                <a:tc>
                  <a:txBody>
                    <a:bodyPr/>
                    <a:lstStyle/>
                    <a:p>
                      <a:pPr algn="ctr"/>
                      <a:r>
                        <a:rPr lang="ru-RU" sz="4000" dirty="0" smtClean="0"/>
                        <a:t>1 команда</a:t>
                      </a:r>
                      <a:endParaRPr lang="ru-RU" sz="4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4000" dirty="0" smtClean="0"/>
                        <a:t>2 команда</a:t>
                      </a:r>
                      <a:endParaRPr lang="ru-RU" sz="4000" dirty="0"/>
                    </a:p>
                  </a:txBody>
                  <a:tcPr/>
                </a:tc>
              </a:tr>
              <a:tr h="2071702">
                <a:tc>
                  <a:txBody>
                    <a:bodyPr/>
                    <a:lstStyle/>
                    <a:p>
                      <a:r>
                        <a:rPr lang="ru-RU" dirty="0" smtClean="0"/>
                        <a:t>1.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1.</a:t>
                      </a:r>
                      <a:endParaRPr lang="ru-RU" dirty="0"/>
                    </a:p>
                  </a:txBody>
                  <a:tcPr/>
                </a:tc>
              </a:tr>
              <a:tr h="2041086">
                <a:tc>
                  <a:txBody>
                    <a:bodyPr/>
                    <a:lstStyle/>
                    <a:p>
                      <a:r>
                        <a:rPr lang="ru-RU" dirty="0" smtClean="0"/>
                        <a:t>2.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2.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5" name="Picture 10" descr="_4921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14348" y="2571744"/>
            <a:ext cx="1285884" cy="15716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500298" y="2571744"/>
            <a:ext cx="1357322" cy="1571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Двойная стрелка влево/вправо 6"/>
          <p:cNvSpPr/>
          <p:nvPr/>
        </p:nvSpPr>
        <p:spPr>
          <a:xfrm>
            <a:off x="2000232" y="3286124"/>
            <a:ext cx="428628" cy="142876"/>
          </a:xfrm>
          <a:prstGeom prst="left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42910" y="4572008"/>
            <a:ext cx="1357322" cy="15001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" name="Picture 5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2571736" y="4572008"/>
            <a:ext cx="1357322" cy="15001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Двойная стрелка влево/вправо 9"/>
          <p:cNvSpPr/>
          <p:nvPr/>
        </p:nvSpPr>
        <p:spPr>
          <a:xfrm>
            <a:off x="2071670" y="5357826"/>
            <a:ext cx="428628" cy="133352"/>
          </a:xfrm>
          <a:prstGeom prst="left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4286249" y="2571744"/>
            <a:ext cx="1285884" cy="15001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4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6143636" y="2571744"/>
            <a:ext cx="1428760" cy="15001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" name="Picture 3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4214811" y="4643446"/>
            <a:ext cx="1428760" cy="15001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9" cstate="email"/>
          <a:srcRect/>
          <a:stretch>
            <a:fillRect/>
          </a:stretch>
        </p:blipFill>
        <p:spPr bwMode="auto">
          <a:xfrm>
            <a:off x="6143637" y="4643447"/>
            <a:ext cx="1428760" cy="15001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5" name="Двойная стрелка влево/вправо 14"/>
          <p:cNvSpPr/>
          <p:nvPr/>
        </p:nvSpPr>
        <p:spPr>
          <a:xfrm>
            <a:off x="5643570" y="3357562"/>
            <a:ext cx="428628" cy="142876"/>
          </a:xfrm>
          <a:prstGeom prst="left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Двойная стрелка влево/вправо 15"/>
          <p:cNvSpPr/>
          <p:nvPr/>
        </p:nvSpPr>
        <p:spPr>
          <a:xfrm>
            <a:off x="5643570" y="5357826"/>
            <a:ext cx="428628" cy="142876"/>
          </a:xfrm>
          <a:prstGeom prst="left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537192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ВЕСЕЛЫЕ ЗАГАДКИ</a:t>
            </a:r>
            <a:endParaRPr lang="ru-RU" dirty="0"/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/>
        </p:nvGraphicFramePr>
        <p:xfrm>
          <a:off x="285720" y="1054204"/>
          <a:ext cx="7715304" cy="547319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57652"/>
                <a:gridCol w="3857652"/>
              </a:tblGrid>
              <a:tr h="352608"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/>
                        <a:t>1 команда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dirty="0" smtClean="0"/>
                        <a:t>2 команда</a:t>
                      </a:r>
                      <a:endParaRPr lang="ru-RU" sz="2800" dirty="0"/>
                    </a:p>
                  </a:txBody>
                  <a:tcPr/>
                </a:tc>
              </a:tr>
              <a:tr h="950638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1.  В заплатках шея и бока,</a:t>
                      </a:r>
                    </a:p>
                    <a:p>
                      <a:pPr>
                        <a:buNone/>
                      </a:pPr>
                      <a:r>
                        <a:rPr lang="ru-RU" sz="1400" dirty="0" smtClean="0"/>
                        <a:t>На всех он смотрит свысока.</a:t>
                      </a:r>
                    </a:p>
                    <a:p>
                      <a:pPr>
                        <a:buNone/>
                      </a:pPr>
                      <a:r>
                        <a:rPr lang="ru-RU" sz="1400" dirty="0" smtClean="0"/>
                        <a:t>Только этот кран живой</a:t>
                      </a:r>
                    </a:p>
                    <a:p>
                      <a:pPr>
                        <a:buNone/>
                      </a:pPr>
                      <a:r>
                        <a:rPr lang="ru-RU" sz="1400" dirty="0" smtClean="0"/>
                        <a:t>С настоящей головой. 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1. </a:t>
                      </a:r>
                      <a:r>
                        <a:rPr kumimoji="0" lang="ru-RU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На солнце я похожий,</a:t>
                      </a:r>
                    </a:p>
                    <a:p>
                      <a:r>
                        <a:rPr kumimoji="0" lang="ru-RU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И солнце я люблю,</a:t>
                      </a:r>
                    </a:p>
                    <a:p>
                      <a:r>
                        <a:rPr kumimoji="0" lang="ru-RU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За солнцем поворачиваю</a:t>
                      </a:r>
                    </a:p>
                    <a:p>
                      <a:r>
                        <a:rPr kumimoji="0" lang="ru-RU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Голову свою. </a:t>
                      </a:r>
                      <a:endParaRPr lang="ru-RU" sz="1400" dirty="0"/>
                    </a:p>
                  </a:txBody>
                  <a:tcPr/>
                </a:tc>
              </a:tr>
              <a:tr h="950638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2. Ее скрывает словно маска</a:t>
                      </a:r>
                    </a:p>
                    <a:p>
                      <a:pPr>
                        <a:buNone/>
                      </a:pPr>
                      <a:r>
                        <a:rPr lang="ru-RU" sz="1400" dirty="0" smtClean="0"/>
                        <a:t>От всех защитная окраска.</a:t>
                      </a:r>
                    </a:p>
                    <a:p>
                      <a:pPr>
                        <a:buNone/>
                      </a:pPr>
                      <a:r>
                        <a:rPr lang="ru-RU" sz="1400" dirty="0" smtClean="0"/>
                        <a:t>Размечена как переход, </a:t>
                      </a:r>
                    </a:p>
                    <a:p>
                      <a:pPr>
                        <a:buNone/>
                      </a:pPr>
                      <a:r>
                        <a:rPr lang="ru-RU" sz="1400" dirty="0" smtClean="0"/>
                        <a:t>Она по Африке идет.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2. </a:t>
                      </a:r>
                      <a:r>
                        <a:rPr kumimoji="0" lang="ru-RU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Летом рад я свежей, </a:t>
                      </a:r>
                    </a:p>
                    <a:p>
                      <a:r>
                        <a:rPr kumimoji="0" lang="ru-RU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Ягоде медвежьей,</a:t>
                      </a:r>
                    </a:p>
                    <a:p>
                      <a:r>
                        <a:rPr kumimoji="0" lang="ru-RU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А сушеная в запас</a:t>
                      </a:r>
                    </a:p>
                    <a:p>
                      <a:r>
                        <a:rPr kumimoji="0" lang="ru-RU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От простуды лечит нас. </a:t>
                      </a:r>
                      <a:endParaRPr lang="ru-RU" sz="1400" dirty="0"/>
                    </a:p>
                  </a:txBody>
                  <a:tcPr/>
                </a:tc>
              </a:tr>
              <a:tr h="950638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3. Что за зверь лесной</a:t>
                      </a:r>
                    </a:p>
                    <a:p>
                      <a:pPr>
                        <a:buNone/>
                      </a:pPr>
                      <a:r>
                        <a:rPr lang="ru-RU" sz="1400" dirty="0" smtClean="0"/>
                        <a:t>Встал как столбик, под сосной.</a:t>
                      </a:r>
                    </a:p>
                    <a:p>
                      <a:pPr>
                        <a:buNone/>
                      </a:pPr>
                      <a:r>
                        <a:rPr lang="ru-RU" sz="1400" dirty="0" smtClean="0"/>
                        <a:t>И стоит среди травы-</a:t>
                      </a:r>
                    </a:p>
                    <a:p>
                      <a:pPr>
                        <a:buNone/>
                      </a:pPr>
                      <a:r>
                        <a:rPr lang="ru-RU" sz="1400" dirty="0" smtClean="0"/>
                        <a:t>Уши больше головы? 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3. </a:t>
                      </a:r>
                      <a:r>
                        <a:rPr kumimoji="0" lang="ru-RU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Ягоды зеленые,</a:t>
                      </a:r>
                    </a:p>
                    <a:p>
                      <a:r>
                        <a:rPr kumimoji="0" lang="ru-RU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А всеми хваленые.</a:t>
                      </a:r>
                    </a:p>
                    <a:p>
                      <a:r>
                        <a:rPr kumimoji="0" lang="ru-RU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Растут с костями,</a:t>
                      </a:r>
                    </a:p>
                    <a:p>
                      <a:r>
                        <a:rPr kumimoji="0" lang="ru-RU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Висят горстями. </a:t>
                      </a:r>
                      <a:endParaRPr lang="ru-RU" sz="1400" dirty="0"/>
                    </a:p>
                  </a:txBody>
                  <a:tcPr/>
                </a:tc>
              </a:tr>
              <a:tr h="910903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4. Рыжий зверь в лесу живет, </a:t>
                      </a:r>
                    </a:p>
                    <a:p>
                      <a:pPr>
                        <a:buNone/>
                      </a:pPr>
                      <a:r>
                        <a:rPr lang="ru-RU" sz="1400" dirty="0" smtClean="0"/>
                        <a:t>Самым хитрым он слывет.</a:t>
                      </a:r>
                    </a:p>
                    <a:p>
                      <a:pPr>
                        <a:buNone/>
                      </a:pPr>
                      <a:r>
                        <a:rPr lang="ru-RU" sz="1400" dirty="0" smtClean="0"/>
                        <a:t>Этот зверь опасный</a:t>
                      </a:r>
                    </a:p>
                    <a:p>
                      <a:pPr>
                        <a:buNone/>
                      </a:pPr>
                      <a:r>
                        <a:rPr lang="ru-RU" sz="1400" dirty="0" smtClean="0"/>
                        <a:t>В шубке он прекрасной. 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4. </a:t>
                      </a:r>
                      <a:r>
                        <a:rPr kumimoji="0" lang="ru-RU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В </a:t>
                      </a:r>
                      <a:r>
                        <a:rPr kumimoji="0" lang="ru-RU" sz="14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садочке</a:t>
                      </a:r>
                      <a:r>
                        <a:rPr kumimoji="0" lang="ru-RU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есть плод, он сладок как мед, </a:t>
                      </a:r>
                    </a:p>
                    <a:p>
                      <a:r>
                        <a:rPr kumimoji="0" lang="ru-RU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Румян как калач, но не круглый как мяч,-</a:t>
                      </a:r>
                    </a:p>
                    <a:p>
                      <a:r>
                        <a:rPr kumimoji="0" lang="ru-RU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Он под самой ножкой</a:t>
                      </a:r>
                    </a:p>
                    <a:p>
                      <a:r>
                        <a:rPr kumimoji="0" lang="ru-RU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Вытянут немножко. </a:t>
                      </a:r>
                      <a:endParaRPr lang="ru-RU" sz="1400" dirty="0"/>
                    </a:p>
                  </a:txBody>
                  <a:tcPr/>
                </a:tc>
              </a:tr>
              <a:tr h="1116591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5. Отличный мастер в беге он,</a:t>
                      </a:r>
                    </a:p>
                    <a:p>
                      <a:pPr>
                        <a:buNone/>
                      </a:pPr>
                      <a:r>
                        <a:rPr lang="ru-RU" sz="1400" dirty="0" smtClean="0"/>
                        <a:t>Им восхищен весь ипподром.</a:t>
                      </a:r>
                    </a:p>
                    <a:p>
                      <a:pPr>
                        <a:buNone/>
                      </a:pPr>
                      <a:r>
                        <a:rPr lang="ru-RU" sz="1400" dirty="0" smtClean="0"/>
                        <a:t>Пашет землю трактор без колес,</a:t>
                      </a:r>
                    </a:p>
                    <a:p>
                      <a:pPr>
                        <a:buNone/>
                      </a:pPr>
                      <a:r>
                        <a:rPr lang="ru-RU" sz="1400" dirty="0" smtClean="0"/>
                        <a:t>Для него горючее - овес.  </a:t>
                      </a:r>
                    </a:p>
                    <a:p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5. </a:t>
                      </a:r>
                      <a:r>
                        <a:rPr kumimoji="0" lang="ru-RU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И если случится тебе простудиться,</a:t>
                      </a:r>
                    </a:p>
                    <a:p>
                      <a:r>
                        <a:rPr kumimoji="0" lang="ru-RU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Появится кашель, поднимется жар,</a:t>
                      </a:r>
                    </a:p>
                    <a:p>
                      <a:r>
                        <a:rPr kumimoji="0" lang="ru-RU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Придвинь к себе кружку, в которой дымится</a:t>
                      </a:r>
                    </a:p>
                    <a:p>
                      <a:r>
                        <a:rPr kumimoji="0" lang="ru-RU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Слегка горьковатый цветочный отвар. </a:t>
                      </a:r>
                      <a:endParaRPr lang="ru-RU" sz="1400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608630"/>
          </a:xfrm>
        </p:spPr>
        <p:txBody>
          <a:bodyPr/>
          <a:lstStyle/>
          <a:p>
            <a:pPr algn="ctr"/>
            <a:r>
              <a:rPr lang="ru-RU" dirty="0" smtClean="0"/>
              <a:t>Проверим!</a:t>
            </a:r>
            <a:endParaRPr lang="ru-RU" dirty="0"/>
          </a:p>
        </p:txBody>
      </p:sp>
      <p:graphicFrame>
        <p:nvGraphicFramePr>
          <p:cNvPr id="8" name="Содержимое 7"/>
          <p:cNvGraphicFramePr>
            <a:graphicFrameLocks noGrp="1"/>
          </p:cNvGraphicFramePr>
          <p:nvPr>
            <p:ph idx="1"/>
          </p:nvPr>
        </p:nvGraphicFramePr>
        <p:xfrm>
          <a:off x="457200" y="1000106"/>
          <a:ext cx="7239000" cy="55007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19500"/>
                <a:gridCol w="3619500"/>
              </a:tblGrid>
              <a:tr h="596001"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/>
                        <a:t>1 команда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dirty="0" smtClean="0"/>
                        <a:t>2 команда</a:t>
                      </a:r>
                      <a:endParaRPr lang="ru-RU" sz="2800" dirty="0"/>
                    </a:p>
                  </a:txBody>
                  <a:tcPr/>
                </a:tc>
              </a:tr>
              <a:tr h="980945">
                <a:tc>
                  <a:txBody>
                    <a:bodyPr/>
                    <a:lstStyle/>
                    <a:p>
                      <a:r>
                        <a:rPr lang="ru-RU" dirty="0" smtClean="0"/>
                        <a:t>1.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1.</a:t>
                      </a:r>
                      <a:endParaRPr lang="ru-RU" dirty="0"/>
                    </a:p>
                  </a:txBody>
                  <a:tcPr/>
                </a:tc>
              </a:tr>
              <a:tr h="980945">
                <a:tc>
                  <a:txBody>
                    <a:bodyPr/>
                    <a:lstStyle/>
                    <a:p>
                      <a:r>
                        <a:rPr lang="ru-RU" dirty="0" smtClean="0"/>
                        <a:t>2.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2.</a:t>
                      </a:r>
                      <a:endParaRPr lang="ru-RU" dirty="0"/>
                    </a:p>
                  </a:txBody>
                  <a:tcPr/>
                </a:tc>
              </a:tr>
              <a:tr h="980945">
                <a:tc>
                  <a:txBody>
                    <a:bodyPr/>
                    <a:lstStyle/>
                    <a:p>
                      <a:r>
                        <a:rPr lang="ru-RU" dirty="0" smtClean="0"/>
                        <a:t>3.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3.</a:t>
                      </a:r>
                      <a:endParaRPr lang="ru-RU" dirty="0"/>
                    </a:p>
                  </a:txBody>
                  <a:tcPr/>
                </a:tc>
              </a:tr>
              <a:tr h="980945">
                <a:tc>
                  <a:txBody>
                    <a:bodyPr/>
                    <a:lstStyle/>
                    <a:p>
                      <a:r>
                        <a:rPr lang="ru-RU" dirty="0" smtClean="0"/>
                        <a:t>4.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4.</a:t>
                      </a:r>
                      <a:endParaRPr lang="ru-RU" dirty="0"/>
                    </a:p>
                  </a:txBody>
                  <a:tcPr/>
                </a:tc>
              </a:tr>
              <a:tr h="980945">
                <a:tc>
                  <a:txBody>
                    <a:bodyPr/>
                    <a:lstStyle/>
                    <a:p>
                      <a:r>
                        <a:rPr lang="ru-RU" dirty="0" smtClean="0"/>
                        <a:t>5.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5.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9" name="Picture 2" descr="C:\Documents and Settings\Admin\Рабочий стол\карт\заяц1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428860" y="3571876"/>
            <a:ext cx="1428760" cy="92869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Picture 1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928662" y="2571744"/>
            <a:ext cx="1500198" cy="10001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8" descr="кони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143108" y="5500702"/>
            <a:ext cx="1500198" cy="1092189"/>
          </a:xfrm>
          <a:prstGeom prst="rect">
            <a:avLst/>
          </a:prstGeom>
          <a:noFill/>
        </p:spPr>
      </p:pic>
      <p:pic>
        <p:nvPicPr>
          <p:cNvPr id="13" name="Рисунок 12" descr="окраска.jpg"/>
          <p:cNvPicPr>
            <a:picLocks noGrp="1" noChangeAspect="1"/>
          </p:cNvPicPr>
          <p:nvPr isPhoto="1"/>
        </p:nvPicPr>
        <p:blipFill>
          <a:blip r:embed="rId5" cstate="email">
            <a:lum/>
          </a:blip>
          <a:stretch>
            <a:fillRect/>
          </a:stretch>
        </p:blipFill>
        <p:spPr>
          <a:xfrm>
            <a:off x="2500298" y="1643050"/>
            <a:ext cx="1428760" cy="857256"/>
          </a:xfrm>
          <a:prstGeom prst="roundRect">
            <a:avLst>
              <a:gd name="adj" fmla="val 6500"/>
            </a:avLst>
          </a:prstGeom>
          <a:noFill/>
          <a:ln>
            <a:solidFill>
              <a:schemeClr val="accent5">
                <a:lumMod val="75000"/>
              </a:schemeClr>
            </a:solidFill>
          </a:ln>
        </p:spPr>
      </p:pic>
      <p:pic>
        <p:nvPicPr>
          <p:cNvPr id="14" name="Рисунок 13"/>
          <p:cNvPicPr/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5929322" y="1643051"/>
            <a:ext cx="1500198" cy="8572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29" descr="po_42379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4714876" y="2643183"/>
            <a:ext cx="1500198" cy="8572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Рисунок 15"/>
          <p:cNvPicPr/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6072198" y="3643314"/>
            <a:ext cx="1357322" cy="857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Рисунок 16"/>
          <p:cNvPicPr/>
          <p:nvPr/>
        </p:nvPicPr>
        <p:blipFill>
          <a:blip r:embed="rId9" cstate="email"/>
          <a:srcRect/>
          <a:stretch>
            <a:fillRect/>
          </a:stretch>
        </p:blipFill>
        <p:spPr bwMode="auto">
          <a:xfrm>
            <a:off x="4714876" y="4572008"/>
            <a:ext cx="1285883" cy="9286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Picture 15" descr="1184298186_4"/>
          <p:cNvPicPr>
            <a:picLocks noChangeAspect="1" noChangeArrowheads="1"/>
          </p:cNvPicPr>
          <p:nvPr/>
        </p:nvPicPr>
        <p:blipFill>
          <a:blip r:embed="rId10" cstate="email"/>
          <a:srcRect/>
          <a:stretch>
            <a:fillRect/>
          </a:stretch>
        </p:blipFill>
        <p:spPr bwMode="auto">
          <a:xfrm>
            <a:off x="6143636" y="5643578"/>
            <a:ext cx="1428760" cy="9032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Picture 7"/>
          <p:cNvPicPr>
            <a:picLocks noChangeAspect="1" noChangeArrowheads="1"/>
          </p:cNvPicPr>
          <p:nvPr/>
        </p:nvPicPr>
        <p:blipFill>
          <a:blip r:embed="rId11" cstate="email"/>
          <a:srcRect/>
          <a:stretch>
            <a:fillRect/>
          </a:stretch>
        </p:blipFill>
        <p:spPr bwMode="auto">
          <a:xfrm>
            <a:off x="1000100" y="4572008"/>
            <a:ext cx="1643074" cy="943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680068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Верните зверей в слова</a:t>
            </a:r>
            <a:endParaRPr lang="ru-RU" dirty="0"/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357158" y="1071547"/>
          <a:ext cx="7339042" cy="550072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339042"/>
              </a:tblGrid>
              <a:tr h="935202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Пользуясь подсказками, отгадайте сами слова и названия тех зверей, которые из них убежали.</a:t>
                      </a:r>
                    </a:p>
                    <a:p>
                      <a:endParaRPr lang="ru-RU" dirty="0"/>
                    </a:p>
                  </a:txBody>
                  <a:tcPr/>
                </a:tc>
              </a:tr>
              <a:tr h="83602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dirty="0" smtClean="0"/>
                        <a:t>1. </a:t>
                      </a:r>
                      <a:r>
                        <a:rPr kumimoji="0" lang="ru-RU" sz="20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Г и _ _ _ _ _  (правила сохранения здоровья).</a:t>
                      </a:r>
                    </a:p>
                    <a:p>
                      <a:endParaRPr lang="ru-RU" sz="2000" b="1" dirty="0"/>
                    </a:p>
                  </a:txBody>
                  <a:tcPr/>
                </a:tc>
              </a:tr>
              <a:tr h="102872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dirty="0" smtClean="0"/>
                        <a:t>2. </a:t>
                      </a:r>
                      <a:r>
                        <a:rPr kumimoji="0" lang="ru-RU" sz="20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П а _ _ _ _  </a:t>
                      </a:r>
                      <a:r>
                        <a:rPr kumimoji="0" lang="ru-RU" sz="2000" b="1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д</a:t>
                      </a:r>
                      <a:r>
                        <a:rPr kumimoji="0" lang="ru-RU" sz="20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ru-RU" sz="2000" b="1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н</a:t>
                      </a:r>
                      <a:r>
                        <a:rPr kumimoji="0" lang="ru-RU" sz="20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и к  (огороженный садик перед домом).</a:t>
                      </a:r>
                    </a:p>
                    <a:p>
                      <a:endParaRPr lang="ru-RU" sz="2000" b="1" dirty="0"/>
                    </a:p>
                  </a:txBody>
                  <a:tcPr/>
                </a:tc>
              </a:tr>
              <a:tr h="83602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dirty="0" smtClean="0"/>
                        <a:t>3. </a:t>
                      </a:r>
                      <a:r>
                        <a:rPr kumimoji="0" lang="ru-RU" sz="20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П _ _ _ _ о к  (небольшой населенный пункт).</a:t>
                      </a:r>
                    </a:p>
                    <a:p>
                      <a:endParaRPr lang="ru-RU" sz="2000" b="1" dirty="0"/>
                    </a:p>
                  </a:txBody>
                  <a:tcPr/>
                </a:tc>
              </a:tr>
              <a:tr h="83602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dirty="0" smtClean="0"/>
                        <a:t>4. </a:t>
                      </a:r>
                      <a:r>
                        <a:rPr kumimoji="0" lang="ru-RU" sz="20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Б </a:t>
                      </a:r>
                      <a:r>
                        <a:rPr kumimoji="0" lang="ru-RU" sz="2000" b="1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р</a:t>
                      </a:r>
                      <a:r>
                        <a:rPr kumimoji="0" lang="ru-RU" sz="20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а _ _ _ _ е </a:t>
                      </a:r>
                      <a:r>
                        <a:rPr kumimoji="0" lang="ru-RU" sz="2000" b="1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р</a:t>
                      </a:r>
                      <a:r>
                        <a:rPr kumimoji="0" lang="ru-RU" sz="20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(охотник вне закона)</a:t>
                      </a:r>
                    </a:p>
                    <a:p>
                      <a:endParaRPr lang="ru-RU" sz="2000" b="1" dirty="0"/>
                    </a:p>
                  </a:txBody>
                  <a:tcPr/>
                </a:tc>
              </a:tr>
              <a:tr h="102872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dirty="0" smtClean="0"/>
                        <a:t>5. </a:t>
                      </a:r>
                      <a:r>
                        <a:rPr kumimoji="0" lang="ru-RU" sz="20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П о _ _ _ _ _  (окраска поверхностей мелом или известью).</a:t>
                      </a:r>
                    </a:p>
                    <a:p>
                      <a:endParaRPr lang="ru-RU" sz="2000" b="1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" val="9084321721765c1e78434b475a698ad93964e1a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зящная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Изящная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517</TotalTime>
  <Words>769</Words>
  <Application>Microsoft Office PowerPoint</Application>
  <PresentationFormat>Экран (4:3)</PresentationFormat>
  <Paragraphs>145</Paragraphs>
  <Slides>16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Изящная</vt:lpstr>
      <vt:lpstr>      Внеклассное мероприятие   «Веселая биология»  </vt:lpstr>
      <vt:lpstr>Слайд 2</vt:lpstr>
      <vt:lpstr>Конкурсы</vt:lpstr>
      <vt:lpstr>1. Давайте познакомимся! </vt:lpstr>
      <vt:lpstr>  2. Разминка «Биологические шарады» </vt:lpstr>
      <vt:lpstr>Проверим!</vt:lpstr>
      <vt:lpstr>ВЕСЕЛЫЕ ЗАГАДКИ</vt:lpstr>
      <vt:lpstr>Проверим!</vt:lpstr>
      <vt:lpstr>Верните зверей в слова</vt:lpstr>
      <vt:lpstr>ПРОВЕРИМ!</vt:lpstr>
      <vt:lpstr>Блиц-опрос для капитанов 1 команда</vt:lpstr>
      <vt:lpstr>Блиц-опрос для капитанов 2 команда</vt:lpstr>
      <vt:lpstr>Слайд 13</vt:lpstr>
      <vt:lpstr>Одним словом</vt:lpstr>
      <vt:lpstr>ПРОВЕРИМ!</vt:lpstr>
      <vt:lpstr>ПОДВЕДЕМ ИТОГИ!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     Внеклассное мероприятие  «Веселая биология»   </dc:title>
  <dc:creator>Admin</dc:creator>
  <cp:lastModifiedBy>Влад</cp:lastModifiedBy>
  <cp:revision>66</cp:revision>
  <dcterms:created xsi:type="dcterms:W3CDTF">2012-01-19T11:49:10Z</dcterms:created>
  <dcterms:modified xsi:type="dcterms:W3CDTF">2012-03-25T09:22:47Z</dcterms:modified>
</cp:coreProperties>
</file>